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erriweather-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ra.acm.org/2019/"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467be099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467be099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467be099b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467be099b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467be099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467be099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467be099b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467be099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467be099b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467be099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467be099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467be099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467be099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467be099b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Mencionar trabalhador que montou legos com ajuda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467be099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467be099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46ef6d5c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46ef6d5c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Mencionar trabalhador que montou legos com ajuda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467be099b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467be099b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38f21d02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38f21d02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467be099b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467be099b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467be099b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467be099b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46ebb18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46ebb18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46ef6d5c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46ef6d5c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467be099b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467be099b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46ebb1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46ebb1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46ebb18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46ebb18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46ebb18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46ebb18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46ebb18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46ebb18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46ebb183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46ebb183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d38f21d02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d38f21d02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Estudos iniciais começaram na </a:t>
            </a:r>
            <a:r>
              <a:rPr lang="pt-BR"/>
              <a:t>década</a:t>
            </a:r>
            <a:r>
              <a:rPr lang="pt-BR"/>
              <a:t> de 60</a:t>
            </a:r>
            <a:endParaRPr/>
          </a:p>
          <a:p>
            <a:pPr indent="0" lvl="0" marL="0" rtl="0" algn="l">
              <a:spcBef>
                <a:spcPts val="0"/>
              </a:spcBef>
              <a:spcAft>
                <a:spcPts val="0"/>
              </a:spcAft>
              <a:buNone/>
            </a:pPr>
            <a:r>
              <a:rPr lang="pt-BR"/>
              <a:t>Graças ao DeepLearning &gt;&gt; Computer Vision</a:t>
            </a:r>
            <a:endParaRPr/>
          </a:p>
          <a:p>
            <a:pPr indent="0" lvl="0" marL="0" rtl="0" algn="l">
              <a:spcBef>
                <a:spcPts val="0"/>
              </a:spcBef>
              <a:spcAft>
                <a:spcPts val="0"/>
              </a:spcAft>
              <a:buNone/>
            </a:pPr>
            <a:r>
              <a:rPr lang="pt-BR" u="sng">
                <a:solidFill>
                  <a:schemeClr val="hlink"/>
                </a:solidFill>
                <a:hlinkClick r:id="rId2"/>
              </a:rPr>
              <a:t>https://etra.acm.org/2019/</a:t>
            </a:r>
            <a:r>
              <a:rPr lang="pt-BR"/>
              <a:t> and other events</a:t>
            </a:r>
            <a:endParaRPr/>
          </a:p>
          <a:p>
            <a:pPr indent="0" lvl="0" marL="0" rtl="0" algn="l">
              <a:spcBef>
                <a:spcPts val="0"/>
              </a:spcBef>
              <a:spcAft>
                <a:spcPts val="0"/>
              </a:spcAft>
              <a:buNone/>
            </a:pPr>
            <a:r>
              <a:rPr lang="pt-BR"/>
              <a:t>Privacy and computation efficiency issues rose</a:t>
            </a:r>
            <a:endParaRPr/>
          </a:p>
          <a:p>
            <a:pPr indent="0" lvl="0" marL="0" rtl="0" algn="l">
              <a:spcBef>
                <a:spcPts val="0"/>
              </a:spcBef>
              <a:spcAft>
                <a:spcPts val="0"/>
              </a:spcAft>
              <a:buNone/>
            </a:pPr>
            <a:r>
              <a:rPr lang="pt-BR"/>
              <a:t>Estuda o efeito de VR/AR nas pessoas, trabalho em equipe, auxílio e tratamento de PCD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46ebb183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46ebb18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46ebb183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46ebb183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46ef6d5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46ef6d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470b8e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470b8e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470b8e0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470b8e0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470b8e0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470b8e0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38f21d02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d38f21d02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467be099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467be099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467be099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467be099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467be099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467be099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38f21d02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38f21d02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método principal utilizado no artigo foi revisar papers de conferências e workshops importantes na área de rastreamento ocular. Foram utilizados termos específicos para filtrar artigos recentes que abordam as interseções de Realidade Virtual, Realidade Aumentada e Eye Tracking. Além disso, o foco foi dado a técnicas avançadas como deep learning e modalidades colaborativas. As principais fontes de dados incluem bibliotecas digitais amplamente reconhecidas, como IEEE e ACM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467be09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467be09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467be09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467be09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doi.org/10.20944/preprints201909.0019.v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doi.org/10.1007/s10055-023-00903-y" TargetMode="External"/><Relationship Id="rId4" Type="http://schemas.openxmlformats.org/officeDocument/2006/relationships/hyperlink" Target="https://www.researchgate.net/publication/216814064_Trends_in_Augmented_Reality_Tracking_Interaction_and_Display_A_Review_of_Ten_Years_of_ISMAR" TargetMode="External"/><Relationship Id="rId5" Type="http://schemas.openxmlformats.org/officeDocument/2006/relationships/hyperlink" Target="https://doi.org/10.1016/j.ssaho.2023.100532" TargetMode="External"/><Relationship Id="rId6" Type="http://schemas.openxmlformats.org/officeDocument/2006/relationships/hyperlink" Target="https://pmc.ncbi.nlm.nih.gov/articles/PMC10449001/" TargetMode="External"/><Relationship Id="rId7" Type="http://schemas.openxmlformats.org/officeDocument/2006/relationships/hyperlink" Target="https://www.frontiersin.org/journals/virtual-reality/articles/10.3389/frvir.2022.86465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doi.org/10.1007/s10055-023-00903-y" TargetMode="External"/><Relationship Id="rId4" Type="http://schemas.openxmlformats.org/officeDocument/2006/relationships/hyperlink" Target="https://www.researchgate.net/publication/216814064_Trends_in_Augmented_Reality_Tracking_Interaction_and_Display_A_Review_of_Ten_Years_of_ISMAR" TargetMode="External"/><Relationship Id="rId9" Type="http://schemas.openxmlformats.org/officeDocument/2006/relationships/image" Target="../media/image10.jpg"/><Relationship Id="rId5" Type="http://schemas.openxmlformats.org/officeDocument/2006/relationships/hyperlink" Target="https://doi.org/10.1016/j.ssaho.2023.100532" TargetMode="External"/><Relationship Id="rId6" Type="http://schemas.openxmlformats.org/officeDocument/2006/relationships/hyperlink" Target="https://pmc.ncbi.nlm.nih.gov/articles/PMC10449001/" TargetMode="External"/><Relationship Id="rId7" Type="http://schemas.openxmlformats.org/officeDocument/2006/relationships/hyperlink" Target="https://www.frontiersin.org/journals/virtual-reality/articles/10.3389/frvir.2022.864653" TargetMode="External"/><Relationship Id="rId8" Type="http://schemas.openxmlformats.org/officeDocument/2006/relationships/hyperlink" Target="http://www.youtube.com/watch?v=AT5UnnOBdL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Realidade Virtual - T2</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t-BR"/>
              <a:t>Professor: Márcio Sarroglia Pinho</a:t>
            </a:r>
            <a:endParaRPr/>
          </a:p>
          <a:p>
            <a:pPr indent="0" lvl="0" marL="0" rtl="0" algn="l">
              <a:spcBef>
                <a:spcPts val="0"/>
              </a:spcBef>
              <a:spcAft>
                <a:spcPts val="0"/>
              </a:spcAft>
              <a:buNone/>
            </a:pPr>
            <a:r>
              <a:rPr lang="pt-BR"/>
              <a:t>Aluno: Felipe Freitas Silva</a:t>
            </a:r>
            <a:endParaRPr/>
          </a:p>
          <a:p>
            <a:pPr indent="0" lvl="0" marL="0" rtl="0" algn="l">
              <a:spcBef>
                <a:spcPts val="0"/>
              </a:spcBef>
              <a:spcAft>
                <a:spcPts val="0"/>
              </a:spcAft>
              <a:buNone/>
            </a:pPr>
            <a:r>
              <a:rPr lang="pt-BR"/>
              <a:t>Data de apresentação: 18/10/2024</a:t>
            </a:r>
            <a:endParaRPr/>
          </a:p>
        </p:txBody>
      </p:sp>
      <p:sp>
        <p:nvSpPr>
          <p:cNvPr id="66" name="Google Shape;6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3117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Atenção Visual e Predição de Saliência</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J. L. Louedec et al. [11] propuseram uma rede neural profunda que combina abordagens top-down e bottom-up para prever a atenção visual de jogadores de xadrez, gerando mapas de saliência significativos a partir de dados de rastreamento ocular.</a:t>
            </a:r>
            <a:endParaRPr/>
          </a:p>
        </p:txBody>
      </p:sp>
      <p:sp>
        <p:nvSpPr>
          <p:cNvPr id="137" name="Google Shape;137;p22"/>
          <p:cNvSpPr txBox="1"/>
          <p:nvPr>
            <p:ph idx="2" type="body"/>
          </p:nvPr>
        </p:nvSpPr>
        <p:spPr>
          <a:xfrm>
            <a:off x="48324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Orientação Espacial em Ambientes Virtuais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[16], foi comparada a orientação da atenção espacial em ambientes virtuais, dada por dicas visuais e auditivas. Descobriu-se que pistas válidas tornavam os participantes mais rápidos nas tarefas, com diferentes modalidades de pistas (auditiva, visual) orientando a atenção global ou localmente.</a:t>
            </a:r>
            <a:endParaRPr/>
          </a:p>
        </p:txBody>
      </p:sp>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39" name="Google Shape;139;p22"/>
          <p:cNvPicPr preferRelativeResize="0"/>
          <p:nvPr/>
        </p:nvPicPr>
        <p:blipFill>
          <a:blip r:embed="rId3">
            <a:alphaModFix/>
          </a:blip>
          <a:stretch>
            <a:fillRect/>
          </a:stretch>
        </p:blipFill>
        <p:spPr>
          <a:xfrm>
            <a:off x="520087" y="2808750"/>
            <a:ext cx="3583123" cy="2051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idx="1" type="body"/>
          </p:nvPr>
        </p:nvSpPr>
        <p:spPr>
          <a:xfrm>
            <a:off x="3117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Atenção Visual e Predição de Saliência</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J. L. Louedec et al. [11] propuseram uma rede neural profunda que combina abordagens top-down e bottom-up para prever a atenção visual de jogadores de xadrez, gerando mapas de saliência significativos a partir de dados de rastreamento ocular.</a:t>
            </a:r>
            <a:endParaRPr/>
          </a:p>
        </p:txBody>
      </p:sp>
      <p:sp>
        <p:nvSpPr>
          <p:cNvPr id="145" name="Google Shape;145;p23"/>
          <p:cNvSpPr txBox="1"/>
          <p:nvPr>
            <p:ph idx="2" type="body"/>
          </p:nvPr>
        </p:nvSpPr>
        <p:spPr>
          <a:xfrm>
            <a:off x="48324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Orientação Espacial em Ambientes Virtuais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[16], foi comparada a orientação da atenção espacial em ambientes virtuais, dada por dicas visuais e auditivas. Descobriu-se que pistas válidas tornavam os participantes mais rápidos nas tarefas, com diferentes modalidades de pistas (auditiva, visual) orientando a atenção global ou localmente.</a:t>
            </a:r>
            <a:endParaRPr/>
          </a:p>
        </p:txBody>
      </p:sp>
      <p:sp>
        <p:nvSpPr>
          <p:cNvPr id="146" name="Google Shape;1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47" name="Google Shape;147;p23"/>
          <p:cNvPicPr preferRelativeResize="0"/>
          <p:nvPr/>
        </p:nvPicPr>
        <p:blipFill>
          <a:blip r:embed="rId3">
            <a:alphaModFix/>
          </a:blip>
          <a:stretch>
            <a:fillRect/>
          </a:stretch>
        </p:blipFill>
        <p:spPr>
          <a:xfrm>
            <a:off x="520087" y="2808750"/>
            <a:ext cx="3583123" cy="2051901"/>
          </a:xfrm>
          <a:prstGeom prst="rect">
            <a:avLst/>
          </a:prstGeom>
          <a:noFill/>
          <a:ln>
            <a:noFill/>
          </a:ln>
        </p:spPr>
      </p:pic>
      <p:sp>
        <p:nvSpPr>
          <p:cNvPr id="148" name="Google Shape;148;p23"/>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9" name="Google Shape;149;p23"/>
          <p:cNvPicPr preferRelativeResize="0"/>
          <p:nvPr/>
        </p:nvPicPr>
        <p:blipFill>
          <a:blip r:embed="rId4">
            <a:alphaModFix/>
          </a:blip>
          <a:stretch>
            <a:fillRect/>
          </a:stretch>
        </p:blipFill>
        <p:spPr>
          <a:xfrm>
            <a:off x="2610312" y="383399"/>
            <a:ext cx="3923370" cy="4376699"/>
          </a:xfrm>
          <a:prstGeom prst="rect">
            <a:avLst/>
          </a:prstGeom>
          <a:noFill/>
          <a:ln>
            <a:noFill/>
          </a:ln>
          <a:effectLst>
            <a:outerShdw blurRad="714375" rotWithShape="0" algn="bl" dir="2700000" dist="190500">
              <a:srgbClr val="000000">
                <a:alpha val="1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3117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Treinamento de Atenção Conjunta com Realidade Virtual</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O trabalho de [12] apresentou uma abordagem de treinamento de atenção conjunta com um professor virtual customizável, que guiava o usuário em um jogo de tambores, utilizando feedbacks multimodais para aumentar o engajamento e melhorar o foco nas áreas relevantes.</a:t>
            </a:r>
            <a:endParaRPr/>
          </a:p>
        </p:txBody>
      </p:sp>
      <p:sp>
        <p:nvSpPr>
          <p:cNvPr id="155" name="Google Shape;155;p24"/>
          <p:cNvSpPr txBox="1"/>
          <p:nvPr>
            <p:ph idx="2" type="body"/>
          </p:nvPr>
        </p:nvSpPr>
        <p:spPr>
          <a:xfrm>
            <a:off x="48324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Simulação de Respostas em Treinamentos de Enfermagem</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Participantes interagiram com um paciente virtual em um ambiente de treinamento, e foi demonstrado que animações conversacionais e não conversacionais conseguiram capturar a atenção visual dos participantes [18].</a:t>
            </a:r>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57" name="Google Shape;157;p24"/>
          <p:cNvPicPr preferRelativeResize="0"/>
          <p:nvPr/>
        </p:nvPicPr>
        <p:blipFill>
          <a:blip r:embed="rId3">
            <a:alphaModFix/>
          </a:blip>
          <a:stretch>
            <a:fillRect/>
          </a:stretch>
        </p:blipFill>
        <p:spPr>
          <a:xfrm>
            <a:off x="895688" y="3147150"/>
            <a:ext cx="2831925" cy="1839874"/>
          </a:xfrm>
          <a:prstGeom prst="rect">
            <a:avLst/>
          </a:prstGeom>
          <a:noFill/>
          <a:ln>
            <a:noFill/>
          </a:ln>
        </p:spPr>
      </p:pic>
      <p:pic>
        <p:nvPicPr>
          <p:cNvPr id="158" name="Google Shape;158;p24"/>
          <p:cNvPicPr preferRelativeResize="0"/>
          <p:nvPr/>
        </p:nvPicPr>
        <p:blipFill>
          <a:blip r:embed="rId4">
            <a:alphaModFix/>
          </a:blip>
          <a:stretch>
            <a:fillRect/>
          </a:stretch>
        </p:blipFill>
        <p:spPr>
          <a:xfrm>
            <a:off x="5374500" y="2892475"/>
            <a:ext cx="2915699" cy="209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 type="body"/>
          </p:nvPr>
        </p:nvSpPr>
        <p:spPr>
          <a:xfrm>
            <a:off x="3117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Otimização de Elementos Visuais em Ambientes Virtuais</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Rawan et al. [14] propuseram um método de otimização de layout baseado em dados de atenção visual, colocando elementos em posições que maximizam o tempo de visualização, conforme ilustrado no layout de um museu virtual.</a:t>
            </a:r>
            <a:endParaRPr/>
          </a:p>
        </p:txBody>
      </p:sp>
      <p:sp>
        <p:nvSpPr>
          <p:cNvPr id="164" name="Google Shape;164;p25"/>
          <p:cNvSpPr txBox="1"/>
          <p:nvPr>
            <p:ph idx="2" type="body"/>
          </p:nvPr>
        </p:nvSpPr>
        <p:spPr>
          <a:xfrm>
            <a:off x="48324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Predição de Olhar Sem Hardware Externo</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O modelo SGaze [8] utilizou correlações entre o movimento da cabeça e dos olhos para prever o olhar em tempo real, sem a necessidade de rastreadores oculares externos, sendo útil para tarefas de exploração passiva em cenas visuais.</a:t>
            </a:r>
            <a:endParaRPr/>
          </a:p>
        </p:txBody>
      </p:sp>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66" name="Google Shape;166;p25"/>
          <p:cNvPicPr preferRelativeResize="0"/>
          <p:nvPr/>
        </p:nvPicPr>
        <p:blipFill>
          <a:blip r:embed="rId3">
            <a:alphaModFix/>
          </a:blip>
          <a:stretch>
            <a:fillRect/>
          </a:stretch>
        </p:blipFill>
        <p:spPr>
          <a:xfrm>
            <a:off x="2718663" y="2807425"/>
            <a:ext cx="3706677" cy="1855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 type="body"/>
          </p:nvPr>
        </p:nvSpPr>
        <p:spPr>
          <a:xfrm>
            <a:off x="3117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Otimização de Elementos Visuais em Ambientes Virtuais</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Rawan et al. [14] propuseram um método de otimização de layout baseado em dados de atenção visual, colocando elementos em posições que maximizam o tempo de visualização, conforme ilustrado no layout de um museu virtual.</a:t>
            </a:r>
            <a:endParaRPr/>
          </a:p>
        </p:txBody>
      </p:sp>
      <p:sp>
        <p:nvSpPr>
          <p:cNvPr id="172" name="Google Shape;172;p26"/>
          <p:cNvSpPr txBox="1"/>
          <p:nvPr>
            <p:ph idx="2" type="body"/>
          </p:nvPr>
        </p:nvSpPr>
        <p:spPr>
          <a:xfrm>
            <a:off x="4832400" y="5401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solidFill>
                  <a:schemeClr val="accent3"/>
                </a:solidFill>
              </a:rPr>
              <a:t>Predição de Olhar Sem Hardware Externo</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O modelo SGaze [8] utilizou correlações entre o movimento da cabeça e dos olhos para prever o olhar em tempo real, sem a necessidade de rastreadores oculares externos, sendo útil para tarefas de exploração passiva em cenas visuais.</a:t>
            </a:r>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74" name="Google Shape;174;p26"/>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75" name="Google Shape;175;p26"/>
          <p:cNvPicPr preferRelativeResize="0"/>
          <p:nvPr/>
        </p:nvPicPr>
        <p:blipFill>
          <a:blip r:embed="rId3">
            <a:alphaModFix/>
          </a:blip>
          <a:stretch>
            <a:fillRect/>
          </a:stretch>
        </p:blipFill>
        <p:spPr>
          <a:xfrm>
            <a:off x="1000786" y="877876"/>
            <a:ext cx="7142426" cy="3575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3.2 Aprendizagem Colaborativa</a:t>
            </a:r>
            <a:endParaRPr/>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a:solidFill>
                  <a:schemeClr val="accent3"/>
                </a:solidFill>
              </a:rPr>
              <a:t>Colaboração em Jogos: Efeitos do Compartilhamento de Atenção Visual</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Spakov et al. [19] investigaram o impacto do compartilhamento de informações sobre a atenção visual em um jogo colaborativo. Os jogadores exploravam uma casa escura para encontrar chaves, utilizando o olhar da cabeça (direção que a pessoa está encarando) ou o olhar dos olhos (onde a pessoa está focando). Comparando versões de baixa imersão (desktop) e alta imersão (VR-HMD), os resultados indicaram que o compartilhamento da informação do olhar na condição de alta imersão melhorou o desempenho geral dos jogadores.</a:t>
            </a:r>
            <a:endParaRPr/>
          </a:p>
        </p:txBody>
      </p:sp>
      <p:sp>
        <p:nvSpPr>
          <p:cNvPr id="187" name="Google Shape;187;p28"/>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pt-BR">
                <a:solidFill>
                  <a:schemeClr val="accent3"/>
                </a:solidFill>
              </a:rPr>
              <a:t>Efeitos de Sistemas AR com HMD em Colaborações Profissionais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[13], os efeitos do uso de sistemas AR com HMDs foram analisados em tarefas colaborativas de resposta a crises simuladas. Profissionais da polícia, corpo de bombeiros e força aérea alternaram entre HMDs e mapas de papel para coordenar as operações. Embora o contato visual tenha sido baixo em ambas as condições, os participantes relataram maior confiança e confiança nas ferramentas com HMDs, sugerindo que a falta de contato visual não afetou negativamente a colaboração no contexto profissional.</a:t>
            </a:r>
            <a:endParaRPr/>
          </a:p>
        </p:txBody>
      </p:sp>
      <p:sp>
        <p:nvSpPr>
          <p:cNvPr id="188" name="Google Shape;18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89" name="Google Shape;189;p28"/>
          <p:cNvPicPr preferRelativeResize="0"/>
          <p:nvPr/>
        </p:nvPicPr>
        <p:blipFill>
          <a:blip r:embed="rId3">
            <a:alphaModFix/>
          </a:blip>
          <a:stretch>
            <a:fillRect/>
          </a:stretch>
        </p:blipFill>
        <p:spPr>
          <a:xfrm>
            <a:off x="1448438" y="3471400"/>
            <a:ext cx="1726426" cy="1191825"/>
          </a:xfrm>
          <a:prstGeom prst="rect">
            <a:avLst/>
          </a:prstGeom>
          <a:noFill/>
          <a:ln>
            <a:noFill/>
          </a:ln>
        </p:spPr>
      </p:pic>
      <p:pic>
        <p:nvPicPr>
          <p:cNvPr id="190" name="Google Shape;190;p28"/>
          <p:cNvPicPr preferRelativeResize="0"/>
          <p:nvPr/>
        </p:nvPicPr>
        <p:blipFill>
          <a:blip r:embed="rId4">
            <a:alphaModFix/>
          </a:blip>
          <a:stretch>
            <a:fillRect/>
          </a:stretch>
        </p:blipFill>
        <p:spPr>
          <a:xfrm>
            <a:off x="6181025" y="3518878"/>
            <a:ext cx="1302650" cy="1144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a:solidFill>
                  <a:schemeClr val="accent3"/>
                </a:solidFill>
              </a:rPr>
              <a:t>Colaboração em Jogos: Efeitos do Compartilhamento de Atenção Visual</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Spakov et al. [19] investigaram o impacto do compartilhamento de informações sobre a atenção visual em um jogo colaborativo. Os jogadores exploravam uma casa escura para encontrar chaves, utilizando o olhar da cabeça (direção que a pessoa está encarando) ou o olhar dos olhos (onde a pessoa está focando). Comparando versões de baixa imersão (desktop) e alta imersão (VR-HMD), os resultados indicaram que o compartilhamento da informação do olhar na condição de alta imersão melhorou o desempenho geral dos jogadores.</a:t>
            </a:r>
            <a:endParaRPr/>
          </a:p>
        </p:txBody>
      </p:sp>
      <p:sp>
        <p:nvSpPr>
          <p:cNvPr id="196" name="Google Shape;196;p29"/>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pt-BR">
                <a:solidFill>
                  <a:schemeClr val="accent3"/>
                </a:solidFill>
              </a:rPr>
              <a:t>Efeitos de Sistemas AR com HMD em Colaborações Profissionais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[13], os efeitos do uso de sistemas AR com HMDs foram analisados em tarefas colaborativas de resposta a crises simuladas. Profissionais da polícia, corpo de bombeiros e força aérea alternaram entre HMDs e mapas de papel para coordenar as operações. Embora o contato visual tenha sido baixo em ambas as condições, os participantes relataram maior confiança e confiança nas ferramentas com HMDs, sugerindo que a falta de contato visual não afetou negativamente a colaboração no contexto profissional.</a:t>
            </a:r>
            <a:endParaRPr/>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98" name="Google Shape;198;p29"/>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99" name="Google Shape;199;p29"/>
          <p:cNvPicPr preferRelativeResize="0"/>
          <p:nvPr/>
        </p:nvPicPr>
        <p:blipFill>
          <a:blip r:embed="rId3">
            <a:alphaModFix/>
          </a:blip>
          <a:stretch>
            <a:fillRect/>
          </a:stretch>
        </p:blipFill>
        <p:spPr>
          <a:xfrm>
            <a:off x="1441875" y="410875"/>
            <a:ext cx="6260250" cy="432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a:solidFill>
                  <a:schemeClr val="accent3"/>
                </a:solidFill>
              </a:rPr>
              <a:t>Colaboração em Jogos: Efeitos do Compartilhamento de Atenção Visual</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Spakov et al. [19] investigaram o impacto do compartilhamento de informações sobre a atenção visual em um jogo colaborativo. Os jogadores exploravam uma casa escura para encontrar chaves, utilizando o olhar da cabeça (direção que a pessoa está encarando) ou o olhar dos olhos (onde a pessoa está focando). Comparando versões de baixa imersão (desktop) e alta imersão (VR-HMD), os resultados indicaram que o compartilhamento da informação do olhar na condição de alta imersão melhorou o desempenho geral dos jogadores.</a:t>
            </a:r>
            <a:endParaRPr/>
          </a:p>
        </p:txBody>
      </p:sp>
      <p:sp>
        <p:nvSpPr>
          <p:cNvPr id="205" name="Google Shape;205;p30"/>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pt-BR">
                <a:solidFill>
                  <a:schemeClr val="accent3"/>
                </a:solidFill>
              </a:rPr>
              <a:t>Efeitos de Sistemas AR com HMD em Colaborações Profissionais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[13], os efeitos do uso de sistemas AR com HMDs foram analisados em tarefas colaborativas de resposta a crises simuladas. Profissionais da polícia, corpo de bombeiros e força aérea alternaram entre HMDs e mapas de papel para coordenar as operações. Embora o contato visual tenha sido baixo em ambas as condições, os participantes relataram maior confiança e confiança nas ferramentas com HMDs, sugerindo que a falta de contato visual não afetou negativamente a colaboração no contexto profissional.</a:t>
            </a:r>
            <a:endParaRPr/>
          </a:p>
        </p:txBody>
      </p:sp>
      <p:sp>
        <p:nvSpPr>
          <p:cNvPr id="206" name="Google Shape;20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07" name="Google Shape;207;p30"/>
          <p:cNvPicPr preferRelativeResize="0"/>
          <p:nvPr/>
        </p:nvPicPr>
        <p:blipFill>
          <a:blip r:embed="rId3">
            <a:alphaModFix/>
          </a:blip>
          <a:stretch>
            <a:fillRect/>
          </a:stretch>
        </p:blipFill>
        <p:spPr>
          <a:xfrm>
            <a:off x="1448438" y="3471400"/>
            <a:ext cx="1726426" cy="1191825"/>
          </a:xfrm>
          <a:prstGeom prst="rect">
            <a:avLst/>
          </a:prstGeom>
          <a:noFill/>
          <a:ln>
            <a:noFill/>
          </a:ln>
        </p:spPr>
      </p:pic>
      <p:pic>
        <p:nvPicPr>
          <p:cNvPr id="208" name="Google Shape;208;p30"/>
          <p:cNvPicPr preferRelativeResize="0"/>
          <p:nvPr/>
        </p:nvPicPr>
        <p:blipFill>
          <a:blip r:embed="rId4">
            <a:alphaModFix/>
          </a:blip>
          <a:stretch>
            <a:fillRect/>
          </a:stretch>
        </p:blipFill>
        <p:spPr>
          <a:xfrm>
            <a:off x="6181025" y="3518878"/>
            <a:ext cx="1302650" cy="1144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a:solidFill>
                  <a:schemeClr val="accent3"/>
                </a:solidFill>
              </a:rPr>
              <a:t>Colaboração em Jogos: Efeitos do Compartilhamento de Atenção Visual</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Spakov et al. [19] investigaram o impacto do compartilhamento de informações sobre a atenção visual em um jogo colaborativo. Os jogadores exploravam uma casa escura para encontrar chaves, utilizando o olhar da cabeça (direção que a pessoa está encarando) ou o olhar dos olhos (onde a pessoa está focando). Comparando versões de baixa imersão (desktop) e alta imersão (VR-HMD), os resultados indicaram que o compartilhamento da informação do olhar na condição de alta imersão melhorou o desempenho geral dos jogadores.</a:t>
            </a:r>
            <a:endParaRPr/>
          </a:p>
        </p:txBody>
      </p:sp>
      <p:sp>
        <p:nvSpPr>
          <p:cNvPr id="214" name="Google Shape;214;p31"/>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pt-BR">
                <a:solidFill>
                  <a:schemeClr val="accent3"/>
                </a:solidFill>
              </a:rPr>
              <a:t>Efeitos de Sistemas AR com HMD em Colaborações Profissionais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Em [13], os efeitos do uso de sistemas AR com HMDs foram analisados em tarefas colaborativas de resposta a crises simuladas. Profissionais da polícia, corpo de bombeiros e força aérea alternaram entre HMDs e mapas de papel para coordenar as operações. Embora o contato visual tenha sido baixo em ambas as condições, os participantes relataram maior confiança e confiança nas ferramentas com HMDs, sugerindo que a falta de contato visual não afetou negativamente a colaboração no contexto profissional.</a:t>
            </a:r>
            <a:endParaRPr/>
          </a:p>
        </p:txBody>
      </p:sp>
      <p:sp>
        <p:nvSpPr>
          <p:cNvPr id="215" name="Google Shape;2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16" name="Google Shape;216;p31"/>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17" name="Google Shape;217;p31"/>
          <p:cNvPicPr preferRelativeResize="0"/>
          <p:nvPr/>
        </p:nvPicPr>
        <p:blipFill>
          <a:blip r:embed="rId3">
            <a:alphaModFix/>
          </a:blip>
          <a:stretch>
            <a:fillRect/>
          </a:stretch>
        </p:blipFill>
        <p:spPr>
          <a:xfrm>
            <a:off x="1910000" y="233212"/>
            <a:ext cx="5324001" cy="4677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50" y="967000"/>
            <a:ext cx="8355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800"/>
              <a:t>Trends in Virtual and Augmented Reality Research: A Review of Latest Eye Tracking Research Papers and Beyond</a:t>
            </a:r>
            <a:endParaRPr sz="2800"/>
          </a:p>
        </p:txBody>
      </p:sp>
      <p:sp>
        <p:nvSpPr>
          <p:cNvPr id="72" name="Google Shape;72;p14"/>
          <p:cNvSpPr txBox="1"/>
          <p:nvPr>
            <p:ph idx="1" type="body"/>
          </p:nvPr>
        </p:nvSpPr>
        <p:spPr>
          <a:xfrm>
            <a:off x="311750" y="2347525"/>
            <a:ext cx="8355900" cy="124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Arial"/>
              <a:buChar char="●"/>
            </a:pPr>
            <a:r>
              <a:rPr b="1" lang="pt-BR" sz="1600">
                <a:solidFill>
                  <a:schemeClr val="lt1"/>
                </a:solidFill>
                <a:latin typeface="Arial"/>
                <a:ea typeface="Arial"/>
                <a:cs typeface="Arial"/>
                <a:sym typeface="Arial"/>
              </a:rPr>
              <a:t>Publicação: Agosto 2019</a:t>
            </a:r>
            <a:endParaRPr b="1" sz="16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b="1" lang="pt-BR" sz="1600">
                <a:solidFill>
                  <a:schemeClr val="lt1"/>
                </a:solidFill>
                <a:latin typeface="Arial"/>
                <a:ea typeface="Arial"/>
                <a:cs typeface="Arial"/>
                <a:sym typeface="Arial"/>
              </a:rPr>
              <a:t>Local: University of Delaware</a:t>
            </a:r>
            <a:endParaRPr b="1" sz="16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b="1" lang="pt-BR" sz="1600">
                <a:solidFill>
                  <a:schemeClr val="lt1"/>
                </a:solidFill>
                <a:latin typeface="Arial"/>
                <a:ea typeface="Arial"/>
                <a:cs typeface="Arial"/>
                <a:sym typeface="Arial"/>
              </a:rPr>
              <a:t>Autores: Jicheng Li and Roghayeh Barmaki</a:t>
            </a:r>
            <a:endParaRPr b="1" sz="1600">
              <a:solidFill>
                <a:schemeClr val="lt1"/>
              </a:solidFill>
              <a:latin typeface="Arial"/>
              <a:ea typeface="Arial"/>
              <a:cs typeface="Arial"/>
              <a:sym typeface="Arial"/>
            </a:endParaRPr>
          </a:p>
        </p:txBody>
      </p:sp>
      <p:sp>
        <p:nvSpPr>
          <p:cNvPr id="73" name="Google Shape;73;p14"/>
          <p:cNvSpPr txBox="1"/>
          <p:nvPr/>
        </p:nvSpPr>
        <p:spPr>
          <a:xfrm>
            <a:off x="2199325" y="4050900"/>
            <a:ext cx="6655500" cy="785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1300">
                <a:solidFill>
                  <a:schemeClr val="dk2"/>
                </a:solidFill>
                <a:latin typeface="Roboto"/>
                <a:ea typeface="Roboto"/>
                <a:cs typeface="Roboto"/>
                <a:sym typeface="Roboto"/>
              </a:rPr>
              <a:t>Li, J.; Barmaki, R. Trends in Virtual and Augmented Reality Research: A Review of Latest Eye Tracking Research Papers and Beyond. Preprints 2019, 2019090019. </a:t>
            </a:r>
            <a:r>
              <a:rPr lang="pt-BR" sz="1300" u="sng">
                <a:solidFill>
                  <a:srgbClr val="00534B"/>
                </a:solidFill>
                <a:latin typeface="Roboto"/>
                <a:ea typeface="Roboto"/>
                <a:cs typeface="Roboto"/>
                <a:sym typeface="Roboto"/>
                <a:hlinkClick r:id="rId3">
                  <a:extLst>
                    <a:ext uri="{A12FA001-AC4F-418D-AE19-62706E023703}">
                      <ahyp:hlinkClr val="tx"/>
                    </a:ext>
                  </a:extLst>
                </a:hlinkClick>
              </a:rPr>
              <a:t>https://doi.org/10.20944/preprints201909.0019.v1</a:t>
            </a:r>
            <a:endParaRPr sz="1300">
              <a:solidFill>
                <a:srgbClr val="00534B"/>
              </a:solidFill>
              <a:latin typeface="Roboto"/>
              <a:ea typeface="Roboto"/>
              <a:cs typeface="Roboto"/>
              <a:sym typeface="Roboto"/>
            </a:endParaRPr>
          </a:p>
        </p:txBody>
      </p:sp>
      <p:sp>
        <p:nvSpPr>
          <p:cNvPr id="74" name="Google Shape;74;p14"/>
          <p:cNvSpPr txBox="1"/>
          <p:nvPr/>
        </p:nvSpPr>
        <p:spPr>
          <a:xfrm>
            <a:off x="311750" y="446275"/>
            <a:ext cx="685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dk2"/>
                </a:solidFill>
                <a:latin typeface="Roboto"/>
                <a:ea typeface="Roboto"/>
                <a:cs typeface="Roboto"/>
                <a:sym typeface="Roboto"/>
              </a:rPr>
              <a:t>Artigo Escolhido</a:t>
            </a:r>
            <a:endParaRPr sz="1300">
              <a:solidFill>
                <a:schemeClr val="dk2"/>
              </a:solidFill>
              <a:latin typeface="Roboto"/>
              <a:ea typeface="Roboto"/>
              <a:cs typeface="Roboto"/>
              <a:sym typeface="Roboto"/>
            </a:endParaRPr>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3.3 Detecção de Emoções</a:t>
            </a:r>
            <a:endParaRPr/>
          </a:p>
        </p:txBody>
      </p:sp>
      <p:sp>
        <p:nvSpPr>
          <p:cNvPr id="223" name="Google Shape;2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pt-BR">
                <a:solidFill>
                  <a:schemeClr val="accent3"/>
                </a:solidFill>
              </a:rPr>
              <a:t>Reconstrução Facial em Tempo Real para Emoções em VR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 Chen et al. [2] desenvolveram um sistema que captura e reconstrói rostos 3D em tempo real enquanto os usuários estão usando headsets de realidade virtual (HMDs). Como parte do rosto é ocultada pelo HMD, o sistema utiliza duas câmeras infravermelhas embutidas nos óculos de VR para capturar imagens dos olhos e uma câmera adicional externa para capturar as expressões faciais. Sensores de postura na cabeça, integrados a um celular, fornecem dados para ajustar a pose. Esse conjunto de informações alimenta um avatar, que reflete com precisão as emoções do usuário, conforme mostrado no Figura 9.</a:t>
            </a:r>
            <a:endParaRPr/>
          </a:p>
        </p:txBody>
      </p:sp>
      <p:sp>
        <p:nvSpPr>
          <p:cNvPr id="229" name="Google Shape;229;p33"/>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pt-BR">
                <a:solidFill>
                  <a:schemeClr val="accent3"/>
                </a:solidFill>
              </a:rPr>
              <a:t>Avatares Expressivos Utilizando Redes Neurais Convolucionais (CNNs)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Hickson et al. [7] propuseram um algoritmo que infere expressões faciais, mesmo quando parte do rosto está oculta pelo HMD, gerando avatares dinâmicos e expressivos em tempo real. Para aumentar a precisão da rede neural convolucional, eles introduziram a "personalização", que ajusta o modelo com base nas características faciais do usuário. Utilizando apenas as imagens dos olhos capturadas por uma câmera infravermelha integrada no headset VR, o sistema é capaz de inferir um subconjunto de expressões faciais, sem a necessidade de câmeras externas adicionais (Figura 10).</a:t>
            </a:r>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31" name="Google Shape;231;p33"/>
          <p:cNvPicPr preferRelativeResize="0"/>
          <p:nvPr/>
        </p:nvPicPr>
        <p:blipFill>
          <a:blip r:embed="rId3">
            <a:alphaModFix/>
          </a:blip>
          <a:stretch>
            <a:fillRect/>
          </a:stretch>
        </p:blipFill>
        <p:spPr>
          <a:xfrm>
            <a:off x="1711150" y="3560200"/>
            <a:ext cx="1201001" cy="1103025"/>
          </a:xfrm>
          <a:prstGeom prst="rect">
            <a:avLst/>
          </a:prstGeom>
          <a:noFill/>
          <a:ln>
            <a:noFill/>
          </a:ln>
        </p:spPr>
      </p:pic>
      <p:pic>
        <p:nvPicPr>
          <p:cNvPr id="232" name="Google Shape;232;p33"/>
          <p:cNvPicPr preferRelativeResize="0"/>
          <p:nvPr/>
        </p:nvPicPr>
        <p:blipFill>
          <a:blip r:embed="rId4">
            <a:alphaModFix/>
          </a:blip>
          <a:stretch>
            <a:fillRect/>
          </a:stretch>
        </p:blipFill>
        <p:spPr>
          <a:xfrm>
            <a:off x="5874283" y="3499333"/>
            <a:ext cx="1916150" cy="1163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pt-BR">
                <a:solidFill>
                  <a:schemeClr val="accent3"/>
                </a:solidFill>
              </a:rPr>
              <a:t>Reconstrução Facial em Tempo Real para Emoções em VR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 Chen et al. [2] desenvolveram um sistema que captura e reconstrói rostos 3D em tempo real enquanto os usuários estão usando headsets de realidade virtual (HMDs). Como parte do rosto é ocultada pelo HMD, o sistema utiliza duas câmeras infravermelhas embutidas nos óculos de VR para capturar imagens dos olhos e uma câmera adicional externa para capturar as expressões faciais. Sensores de postura na cabeça, integrados a um celular, fornecem dados para ajustar a pose. Esse conjunto de informações alimenta um avatar, que reflete com precisão as emoções do usuário, conforme mostrado no Figura 9.</a:t>
            </a:r>
            <a:endParaRPr/>
          </a:p>
        </p:txBody>
      </p:sp>
      <p:sp>
        <p:nvSpPr>
          <p:cNvPr id="238" name="Google Shape;238;p34"/>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pt-BR">
                <a:solidFill>
                  <a:schemeClr val="accent3"/>
                </a:solidFill>
              </a:rPr>
              <a:t>Avatares Expressivos Utilizando Redes Neurais Convolucionais (CNNs)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Hickson et al. [7] propuseram um algoritmo que infere expressões faciais, mesmo quando parte do rosto está oculta pelo HMD, gerando avatares dinâmicos e expressivos em tempo real. Para aumentar a precisão da rede neural convolucional, eles introduziram a "personalização", que ajusta o modelo com base nas características faciais do usuário. Utilizando apenas as imagens dos olhos capturadas por uma câmera infravermelha integrada no headset VR, o sistema é capaz de inferir um subconjunto de expressões faciais, sem a necessidade de câmeras externas adicionais (Figura 10).</a:t>
            </a:r>
            <a:endParaRPr/>
          </a:p>
        </p:txBody>
      </p:sp>
      <p:sp>
        <p:nvSpPr>
          <p:cNvPr id="239" name="Google Shape;23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40" name="Google Shape;240;p34"/>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41" name="Google Shape;241;p34"/>
          <p:cNvPicPr preferRelativeResize="0"/>
          <p:nvPr/>
        </p:nvPicPr>
        <p:blipFill>
          <a:blip r:embed="rId3">
            <a:alphaModFix/>
          </a:blip>
          <a:stretch>
            <a:fillRect/>
          </a:stretch>
        </p:blipFill>
        <p:spPr>
          <a:xfrm>
            <a:off x="2010662" y="219375"/>
            <a:ext cx="5122674" cy="470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pt-BR">
                <a:solidFill>
                  <a:schemeClr val="accent3"/>
                </a:solidFill>
              </a:rPr>
              <a:t>Reconstrução Facial em Tempo Real para Emoções em VR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 Chen et al. [2] desenvolveram um sistema que captura e reconstrói rostos 3D em tempo real enquanto os usuários estão usando headsets de realidade virtual (HMDs). Como parte do rosto é ocultada pelo HMD, o sistema utiliza duas câmeras infravermelhas embutidas nos óculos de VR para capturar imagens dos olhos e uma câmera adicional externa para capturar as expressões faciais. Sensores de postura na cabeça, integrados a um celular, fornecem dados para ajustar a pose. Esse conjunto de informações alimenta um avatar, que reflete com precisão as emoções do usuário, conforme mostrado no Figura 9.</a:t>
            </a:r>
            <a:endParaRPr/>
          </a:p>
        </p:txBody>
      </p:sp>
      <p:sp>
        <p:nvSpPr>
          <p:cNvPr id="247" name="Google Shape;247;p35"/>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pt-BR">
                <a:solidFill>
                  <a:schemeClr val="accent3"/>
                </a:solidFill>
              </a:rPr>
              <a:t>Avatares Expressivos Utilizando Redes Neurais Convolucionais (CNNs)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Hickson et al. [7] propuseram um algoritmo que infere expressões faciais, mesmo quando parte do rosto está oculta pelo HMD, gerando avatares dinâmicos e expressivos em tempo real. Para aumentar a precisão da rede neural convolucional, eles introduziram a "personalização", que ajusta o modelo com base nas características faciais do usuário. Utilizando apenas as imagens dos olhos capturadas por uma câmera infravermelha integrada no headset VR, o sistema é capaz de inferir um subconjunto de expressões faciais, sem a necessidade de câmeras externas adicionais (Figura 10).</a:t>
            </a:r>
            <a:endParaRPr/>
          </a:p>
        </p:txBody>
      </p:sp>
      <p:sp>
        <p:nvSpPr>
          <p:cNvPr id="248" name="Google Shape;24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49" name="Google Shape;249;p35"/>
          <p:cNvPicPr preferRelativeResize="0"/>
          <p:nvPr/>
        </p:nvPicPr>
        <p:blipFill>
          <a:blip r:embed="rId3">
            <a:alphaModFix/>
          </a:blip>
          <a:stretch>
            <a:fillRect/>
          </a:stretch>
        </p:blipFill>
        <p:spPr>
          <a:xfrm>
            <a:off x="1711150" y="3560200"/>
            <a:ext cx="1201001" cy="1103025"/>
          </a:xfrm>
          <a:prstGeom prst="rect">
            <a:avLst/>
          </a:prstGeom>
          <a:noFill/>
          <a:ln>
            <a:noFill/>
          </a:ln>
        </p:spPr>
      </p:pic>
      <p:pic>
        <p:nvPicPr>
          <p:cNvPr id="250" name="Google Shape;250;p35"/>
          <p:cNvPicPr preferRelativeResize="0"/>
          <p:nvPr/>
        </p:nvPicPr>
        <p:blipFill>
          <a:blip r:embed="rId4">
            <a:alphaModFix/>
          </a:blip>
          <a:stretch>
            <a:fillRect/>
          </a:stretch>
        </p:blipFill>
        <p:spPr>
          <a:xfrm>
            <a:off x="5874283" y="3499333"/>
            <a:ext cx="1916150" cy="1163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 type="body"/>
          </p:nvPr>
        </p:nvSpPr>
        <p:spPr>
          <a:xfrm>
            <a:off x="311700" y="540100"/>
            <a:ext cx="3999900" cy="3076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pt-BR">
                <a:solidFill>
                  <a:schemeClr val="accent3"/>
                </a:solidFill>
              </a:rPr>
              <a:t>Reconstrução Facial em Tempo Real para Emoções em VR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 Chen et al. [2] desenvolveram um sistema que captura e reconstrói rostos 3D em tempo real enquanto os usuários estão usando headsets de realidade virtual (HMDs). Como parte do rosto é ocultada pelo HMD, o sistema utiliza duas câmeras infravermelhas embutidas nos óculos de VR para capturar imagens dos olhos e uma câmera adicional externa para capturar as expressões faciais. Sensores de postura na cabeça, integrados a um celular, fornecem dados para ajustar a pose. Esse conjunto de informações alimenta um avatar, que reflete com precisão as emoções do usuário, conforme mostrado no Figura 9.</a:t>
            </a:r>
            <a:endParaRPr/>
          </a:p>
        </p:txBody>
      </p:sp>
      <p:sp>
        <p:nvSpPr>
          <p:cNvPr id="256" name="Google Shape;256;p36"/>
          <p:cNvSpPr txBox="1"/>
          <p:nvPr>
            <p:ph idx="2" type="body"/>
          </p:nvPr>
        </p:nvSpPr>
        <p:spPr>
          <a:xfrm>
            <a:off x="4832400" y="540100"/>
            <a:ext cx="3999900" cy="307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pt-BR">
                <a:solidFill>
                  <a:schemeClr val="accent3"/>
                </a:solidFill>
              </a:rPr>
              <a:t>Avatares Expressivos Utilizando Redes Neurais Convolucionais (CNNs)</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Hickson et al. [7] propuseram um algoritmo que infere expressões faciais, mesmo quando parte do rosto está oculta pelo HMD, gerando avatares dinâmicos e expressivos em tempo real. Para aumentar a precisão da rede neural convolucional, eles introduziram a "personalização", que ajusta o modelo com base nas características faciais do usuário. Utilizando apenas as imagens dos olhos capturadas por uma câmera infravermelha integrada no headset VR, o sistema é capaz de inferir um subconjunto de expressões faciais, sem a necessidade de câmeras externas adicionais (Figura 10).</a:t>
            </a:r>
            <a:endParaRPr/>
          </a:p>
        </p:txBody>
      </p:sp>
      <p:sp>
        <p:nvSpPr>
          <p:cNvPr id="257" name="Google Shape;25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58" name="Google Shape;258;p36"/>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59" name="Google Shape;259;p36"/>
          <p:cNvPicPr preferRelativeResize="0"/>
          <p:nvPr/>
        </p:nvPicPr>
        <p:blipFill>
          <a:blip r:embed="rId3">
            <a:alphaModFix/>
          </a:blip>
          <a:stretch>
            <a:fillRect/>
          </a:stretch>
        </p:blipFill>
        <p:spPr>
          <a:xfrm>
            <a:off x="1377662" y="631438"/>
            <a:ext cx="6388675" cy="3880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3.4 Acessibilidade e Inclusão</a:t>
            </a:r>
            <a:endParaRPr/>
          </a:p>
        </p:txBody>
      </p:sp>
      <p:sp>
        <p:nvSpPr>
          <p:cNvPr id="265" name="Google Shape;26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idx="1" type="body"/>
          </p:nvPr>
        </p:nvSpPr>
        <p:spPr>
          <a:xfrm>
            <a:off x="311700" y="5401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Treinamento de Atenção Conjunta para Crianças com Transtorno do Espectro Autista (TEA)</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J. Liu et al. [12] desenvolveram o jogo de realidade virtual Imagination Drum, utilizando um Humano Virtual Customizável (CVH) como professor virtual. Este jogo foi projetado para treinar a atenção conjunta de crianças com Transtorno do Espectro Autista (TEA). A pesquisa mostrou que o Imagination Drum aumentou a capacidade de comunicação das crianças, capturou sua atenção, e melhorou seu engajamento em atividades sociais, como aulas de música na escola.</a:t>
            </a:r>
            <a:endParaRPr/>
          </a:p>
        </p:txBody>
      </p:sp>
      <p:sp>
        <p:nvSpPr>
          <p:cNvPr id="271" name="Google Shape;271;p38"/>
          <p:cNvSpPr txBox="1"/>
          <p:nvPr>
            <p:ph idx="2" type="body"/>
          </p:nvPr>
        </p:nvSpPr>
        <p:spPr>
          <a:xfrm>
            <a:off x="4832400" y="5401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Reconhecimento de Estrabismo com Eye Tracking</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Z. Chen et al. [3] propuseram uma abordagem de reconhecimento de estrabismo utilizando dados de rastreamento ocular e redes neurais convolucionais profundas. Eles converteram os dados brutos de rastreamento ocular em GaDe maps (Mapas de Desvio do Olhar), representando o padrão de desvio ocular e alimentando redes neurais para classificar diferentes tipos de estrabismo. A técnica demonstrou eficiência na identificação de estrabismos recessivos, intermitentes e manifestos, conforme mostrado nas Figuras 11 e 12.</a:t>
            </a:r>
            <a:endParaRPr/>
          </a:p>
        </p:txBody>
      </p:sp>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73" name="Google Shape;273;p38"/>
          <p:cNvPicPr preferRelativeResize="0"/>
          <p:nvPr/>
        </p:nvPicPr>
        <p:blipFill>
          <a:blip r:embed="rId3">
            <a:alphaModFix/>
          </a:blip>
          <a:stretch>
            <a:fillRect/>
          </a:stretch>
        </p:blipFill>
        <p:spPr>
          <a:xfrm>
            <a:off x="1095100" y="3518525"/>
            <a:ext cx="2433101" cy="1437525"/>
          </a:xfrm>
          <a:prstGeom prst="rect">
            <a:avLst/>
          </a:prstGeom>
          <a:noFill/>
          <a:ln>
            <a:noFill/>
          </a:ln>
        </p:spPr>
      </p:pic>
      <p:pic>
        <p:nvPicPr>
          <p:cNvPr id="274" name="Google Shape;274;p38"/>
          <p:cNvPicPr preferRelativeResize="0"/>
          <p:nvPr/>
        </p:nvPicPr>
        <p:blipFill>
          <a:blip r:embed="rId4">
            <a:alphaModFix/>
          </a:blip>
          <a:stretch>
            <a:fillRect/>
          </a:stretch>
        </p:blipFill>
        <p:spPr>
          <a:xfrm>
            <a:off x="5902377" y="3518525"/>
            <a:ext cx="1859949" cy="1333351"/>
          </a:xfrm>
          <a:prstGeom prst="rect">
            <a:avLst/>
          </a:prstGeom>
          <a:solidFill>
            <a:srgbClr val="000000">
              <a:alpha val="25300"/>
            </a:srgbClr>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idx="1" type="body"/>
          </p:nvPr>
        </p:nvSpPr>
        <p:spPr>
          <a:xfrm>
            <a:off x="311700" y="5401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Treinamento de Atenção Conjunta para Crianças com Transtorno do Espectro Autista (TEA)</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J. Liu et al. [12] desenvolveram o jogo de realidade virtual Imagination Drum, utilizando um Humano Virtual Customizável (CVH) como professor virtual. Este jogo foi projetado para treinar a atenção conjunta de crianças com Transtorno do Espectro Autista (TEA). A pesquisa mostrou que o Imagination Drum aumentou a capacidade de comunicação das crianças, capturou sua atenção, e melhorou seu engajamento em atividades sociais, como aulas de música na escola.</a:t>
            </a:r>
            <a:endParaRPr/>
          </a:p>
        </p:txBody>
      </p:sp>
      <p:sp>
        <p:nvSpPr>
          <p:cNvPr id="280" name="Google Shape;280;p39"/>
          <p:cNvSpPr txBox="1"/>
          <p:nvPr>
            <p:ph idx="2" type="body"/>
          </p:nvPr>
        </p:nvSpPr>
        <p:spPr>
          <a:xfrm>
            <a:off x="4832400" y="5401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Reconhecimento de Estrabismo com Eye Tracking</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Z. Chen et al. [3] propuseram uma abordagem de reconhecimento de estrabismo utilizando dados de rastreamento ocular e redes neurais convolucionais profundas. Eles converteram os dados brutos de rastreamento ocular em GaDe maps (Mapas de Desvio do Olhar), representando o padrão de desvio ocular e alimentando redes neurais para classificar diferentes tipos de estrabismo. A técnica demonstrou eficiência na identificação de estrabismos recessivos, intermitentes e manifestos, conforme mostrado nas Figuras 11 e 12.</a:t>
            </a:r>
            <a:endParaRPr/>
          </a:p>
        </p:txBody>
      </p:sp>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82" name="Google Shape;282;p39"/>
          <p:cNvPicPr preferRelativeResize="0"/>
          <p:nvPr/>
        </p:nvPicPr>
        <p:blipFill>
          <a:blip r:embed="rId3">
            <a:alphaModFix/>
          </a:blip>
          <a:stretch>
            <a:fillRect/>
          </a:stretch>
        </p:blipFill>
        <p:spPr>
          <a:xfrm>
            <a:off x="1095100" y="3518525"/>
            <a:ext cx="2433101" cy="1437525"/>
          </a:xfrm>
          <a:prstGeom prst="rect">
            <a:avLst/>
          </a:prstGeom>
          <a:noFill/>
          <a:ln>
            <a:noFill/>
          </a:ln>
        </p:spPr>
      </p:pic>
      <p:sp>
        <p:nvSpPr>
          <p:cNvPr id="283" name="Google Shape;283;p39"/>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84" name="Google Shape;284;p39"/>
          <p:cNvPicPr preferRelativeResize="0"/>
          <p:nvPr/>
        </p:nvPicPr>
        <p:blipFill>
          <a:blip r:embed="rId4">
            <a:alphaModFix/>
          </a:blip>
          <a:stretch>
            <a:fillRect/>
          </a:stretch>
        </p:blipFill>
        <p:spPr>
          <a:xfrm>
            <a:off x="1254988" y="193850"/>
            <a:ext cx="6634036" cy="4755800"/>
          </a:xfrm>
          <a:prstGeom prst="rect">
            <a:avLst/>
          </a:prstGeom>
          <a:solidFill>
            <a:srgbClr val="000000">
              <a:alpha val="25300"/>
            </a:srgbClr>
          </a:solid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3.5 Privacidade</a:t>
            </a:r>
            <a:endParaRPr/>
          </a:p>
          <a:p>
            <a:pPr indent="0" lvl="0" marL="0" rtl="0" algn="l">
              <a:spcBef>
                <a:spcPts val="0"/>
              </a:spcBef>
              <a:spcAft>
                <a:spcPts val="0"/>
              </a:spcAft>
              <a:buNone/>
            </a:pPr>
            <a:r>
              <a:rPr lang="pt-BR"/>
              <a:t>&amp;</a:t>
            </a:r>
            <a:endParaRPr/>
          </a:p>
          <a:p>
            <a:pPr indent="0" lvl="0" marL="0" rtl="0" algn="l">
              <a:spcBef>
                <a:spcPts val="0"/>
              </a:spcBef>
              <a:spcAft>
                <a:spcPts val="0"/>
              </a:spcAft>
              <a:buNone/>
            </a:pPr>
            <a:r>
              <a:rPr lang="pt-BR"/>
              <a:t>3.6 Eficiência</a:t>
            </a:r>
            <a:endParaRPr/>
          </a:p>
        </p:txBody>
      </p:sp>
      <p:sp>
        <p:nvSpPr>
          <p:cNvPr id="290" name="Google Shape;29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idx="1" type="body"/>
          </p:nvPr>
        </p:nvSpPr>
        <p:spPr>
          <a:xfrm>
            <a:off x="311700" y="745825"/>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Privacidade em Rastreamento Ocular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Steil et al. [17] abordaram preocupações de privacidade relacionadas a câmeras de primeira pessoa usadas em dispositivos de rastreamento ocular. Para mitigar essas preocupações, eles propuseram o sistema PrivacEye, que utiliza uma rede neural profunda pré-treinada para detectar cenas sensíveis. Quando uma cena sensível é detectada, o obturador da câmera é acionado automaticamente, bloqueando a captura de imagens. Figura 13 mostra o funcionamento do PrivacEye.</a:t>
            </a:r>
            <a:endParaRPr/>
          </a:p>
        </p:txBody>
      </p:sp>
      <p:sp>
        <p:nvSpPr>
          <p:cNvPr id="296" name="Google Shape;296;p41"/>
          <p:cNvSpPr txBox="1"/>
          <p:nvPr>
            <p:ph idx="2" type="body"/>
          </p:nvPr>
        </p:nvSpPr>
        <p:spPr>
          <a:xfrm>
            <a:off x="4832400" y="745825"/>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Eficiência Computacional no Rastreamento Ocular</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Katrychuk et al. [9] propuseram uma solução para melhorar a eficiência computacional de sensores de rastreamento ocular em plataformas de realidade aumentada e virtual. Eles utilizaram photosensor oculography (PSOG), que capta reflexos de infravermelho dos olhos. O desafio é que os dispositivos PSOG sofrem com a degradação de desempenho devido ao deslocamento de sensores. A pesquisa aplicou uma solução baseada em aprendizado de máquina para corrigir esse problema, conforme ilustrado na Figura 14.</a:t>
            </a:r>
            <a:endParaRPr/>
          </a:p>
        </p:txBody>
      </p:sp>
      <p:sp>
        <p:nvSpPr>
          <p:cNvPr id="297" name="Google Shape;29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98" name="Google Shape;298;p41"/>
          <p:cNvPicPr preferRelativeResize="0"/>
          <p:nvPr/>
        </p:nvPicPr>
        <p:blipFill>
          <a:blip r:embed="rId3">
            <a:alphaModFix/>
          </a:blip>
          <a:stretch>
            <a:fillRect/>
          </a:stretch>
        </p:blipFill>
        <p:spPr>
          <a:xfrm>
            <a:off x="1596788" y="3606826"/>
            <a:ext cx="1429717" cy="1056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Abstract</a:t>
            </a:r>
            <a:endParaRPr/>
          </a:p>
        </p:txBody>
      </p:sp>
      <p:sp>
        <p:nvSpPr>
          <p:cNvPr id="81" name="Google Shape;81;p15"/>
          <p:cNvSpPr/>
          <p:nvPr/>
        </p:nvSpPr>
        <p:spPr>
          <a:xfrm>
            <a:off x="25" y="1702050"/>
            <a:ext cx="9144000" cy="2759100"/>
          </a:xfrm>
          <a:prstGeom prst="rect">
            <a:avLst/>
          </a:prstGeom>
          <a:solidFill>
            <a:srgbClr val="EDE3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 name="Google Shape;82;p15"/>
          <p:cNvSpPr txBox="1"/>
          <p:nvPr/>
        </p:nvSpPr>
        <p:spPr>
          <a:xfrm>
            <a:off x="311700" y="1702050"/>
            <a:ext cx="85206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pt-BR" sz="1200">
                <a:solidFill>
                  <a:schemeClr val="dk1"/>
                </a:solidFill>
              </a:rPr>
              <a:t>Although proposition of “Virtual Reality” (VR) and “Augment Reality” (AR) can be traced back to the 60s, both areas are actually blooming in recent decades. Thanks to the latest deep learning techniques, an enormous advance in computer vision research community has taken place. Since VR and AR are highly related to computer vision tasks, these areas have enjoyed the benefits as well. Yet there is no sufficient survey on such impact and new research areas arising from it. This paper mainly focuses on the latest research progress in ACM Symposium on Eye Tracking Research &amp; Applications (ETRA) 2019, as well as several recent representative paper works. It aims to figure out the influence of deep learning techniques on latest VR/AR research. Meanwhile, new issues have popped up with the development of VR and AR technology, such as privacy and computation efficiency. This paper draws attention to such newly produced topics as well. In addition, this paper also investigates on the effect of latest VR and AR techniques on people, such as level of teamwork in collaborative tasks, assistance and treatment to patients and the disabled, etc.</a:t>
            </a:r>
            <a:endParaRPr sz="1200">
              <a:solidFill>
                <a:schemeClr val="dk1"/>
              </a:solidFill>
            </a:endParaRPr>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body"/>
          </p:nvPr>
        </p:nvSpPr>
        <p:spPr>
          <a:xfrm>
            <a:off x="311700" y="745825"/>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Privacidade em Rastreamento Ocular</a:t>
            </a:r>
            <a:endParaRPr b="1">
              <a:solidFill>
                <a:schemeClr val="accent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Steil et al. [17] abordaram preocupações de privacidade relacionadas a câmeras de primeira pessoa usadas em dispositivos de rastreamento ocular. Para mitigar essas preocupações, eles propuseram o sistema PrivacEye, que utiliza uma rede neural profunda pré-treinada para detectar cenas sensíveis. Quando uma cena sensível é detectada, o obturador da câmera é acionado automaticamente, bloqueando a captura de imagens. Figura 13 mostra o funcionamento do PrivacEye.</a:t>
            </a:r>
            <a:endParaRPr/>
          </a:p>
        </p:txBody>
      </p:sp>
      <p:sp>
        <p:nvSpPr>
          <p:cNvPr id="304" name="Google Shape;304;p42"/>
          <p:cNvSpPr txBox="1"/>
          <p:nvPr>
            <p:ph idx="2" type="body"/>
          </p:nvPr>
        </p:nvSpPr>
        <p:spPr>
          <a:xfrm>
            <a:off x="4832400" y="745825"/>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solidFill>
                  <a:schemeClr val="accent3"/>
                </a:solidFill>
              </a:rPr>
              <a:t>Eficiência Computacional no Rastreamento Ocular</a:t>
            </a:r>
            <a:endParaRPr b="1">
              <a:solidFill>
                <a:schemeClr val="accent3"/>
              </a:solidFill>
            </a:endParaRPr>
          </a:p>
          <a:p>
            <a:pPr indent="0" lvl="0" marL="0" rtl="0" algn="l">
              <a:spcBef>
                <a:spcPts val="1200"/>
              </a:spcBef>
              <a:spcAft>
                <a:spcPts val="0"/>
              </a:spcAft>
              <a:buNone/>
            </a:pPr>
            <a:r>
              <a:t/>
            </a:r>
            <a:endParaRPr b="1"/>
          </a:p>
          <a:p>
            <a:pPr indent="0" lvl="0" marL="0" rtl="0" algn="l">
              <a:spcBef>
                <a:spcPts val="1200"/>
              </a:spcBef>
              <a:spcAft>
                <a:spcPts val="1200"/>
              </a:spcAft>
              <a:buNone/>
            </a:pPr>
            <a:r>
              <a:rPr lang="pt-BR"/>
              <a:t>Katrychuk et al. [9] propuseram uma solução para melhorar a eficiência computacional de sensores de rastreamento ocular em plataformas de realidade aumentada e virtual. Eles utilizaram photosensor oculography (PSOG), que capta reflexos de infravermelho dos olhos. O desafio é que os dispositivos PSOG sofrem com a degradação de desempenho devido ao deslocamento de sensores. A pesquisa aplicou uma solução baseada em aprendizado de máquina para corrigir esse problema, conforme ilustrado na Figura 14.</a:t>
            </a:r>
            <a:endParaRPr/>
          </a:p>
        </p:txBody>
      </p:sp>
      <p:sp>
        <p:nvSpPr>
          <p:cNvPr id="305" name="Google Shape;30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06" name="Google Shape;306;p42"/>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07" name="Google Shape;307;p42"/>
          <p:cNvPicPr preferRelativeResize="0"/>
          <p:nvPr/>
        </p:nvPicPr>
        <p:blipFill>
          <a:blip r:embed="rId3">
            <a:alphaModFix/>
          </a:blip>
          <a:stretch>
            <a:fillRect/>
          </a:stretch>
        </p:blipFill>
        <p:spPr>
          <a:xfrm>
            <a:off x="1450176" y="265075"/>
            <a:ext cx="6243651" cy="4613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4. Conclusão</a:t>
            </a:r>
            <a:endParaRPr/>
          </a:p>
        </p:txBody>
      </p:sp>
      <p:sp>
        <p:nvSpPr>
          <p:cNvPr id="313" name="Google Shape;31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idx="1" type="body"/>
          </p:nvPr>
        </p:nvSpPr>
        <p:spPr>
          <a:xfrm>
            <a:off x="311700" y="1505700"/>
            <a:ext cx="42603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Este artigo revisou os avanços recentes em pesquisas de Realidade Virtual (VR) e Realidade Aumentada (AR), com ênfase em rastreamento ocular, aprendizado profundo e colaboração em ambientes virtuais.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pt-BR"/>
              <a:t>Avanços Significativos: Há grandes avanços no uso de VR e AR, especialmente no mercado de jogos, com essas tecnologias sendo cada vez mais aplicadas fora de ambientes laboratoriais.</a:t>
            </a:r>
            <a:endParaRPr/>
          </a:p>
        </p:txBody>
      </p:sp>
      <p:sp>
        <p:nvSpPr>
          <p:cNvPr id="319" name="Google Shape;31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20" name="Google Shape;320;p44"/>
          <p:cNvSpPr txBox="1"/>
          <p:nvPr>
            <p:ph idx="1" type="body"/>
          </p:nvPr>
        </p:nvSpPr>
        <p:spPr>
          <a:xfrm>
            <a:off x="4572000" y="2361525"/>
            <a:ext cx="4260300" cy="2220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Potencial Futuro: O progresso em hardware e inteligência artificial (IA) oferece um enorme potencial para a aplicação de VR e AR em uma ampla gama de áreas, com futuras inovações aguardadas à medida que essas tecnologias continuam a evoluir.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Trabalhos Relacionados</a:t>
            </a:r>
            <a:endParaRPr/>
          </a:p>
        </p:txBody>
      </p:sp>
      <p:sp>
        <p:nvSpPr>
          <p:cNvPr id="326" name="Google Shape;32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1" type="body"/>
          </p:nvPr>
        </p:nvSpPr>
        <p:spPr>
          <a:xfrm>
            <a:off x="311700" y="1505700"/>
            <a:ext cx="4260300" cy="30762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pt-BR"/>
              <a:t>Moreno-Arjonilla, J., López-Ruiz, A., Jiménez-Pérez, J.R. et al. Eye-tracking on virtual reality: a survey. Virtual Reality 28, 38 (2024). </a:t>
            </a:r>
            <a:r>
              <a:rPr lang="pt-BR" u="sng">
                <a:solidFill>
                  <a:schemeClr val="hlink"/>
                </a:solidFill>
                <a:hlinkClick r:id="rId3"/>
              </a:rPr>
              <a:t>https://doi.org/10.1007/s10055-023-00903-y</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pt-BR"/>
              <a:t>Zhou, Feng &amp; Duh, Henry &amp; Billinghurst, Mark. (2008). </a:t>
            </a:r>
            <a:r>
              <a:rPr lang="pt-BR" u="sng">
                <a:solidFill>
                  <a:schemeClr val="hlink"/>
                </a:solidFill>
                <a:hlinkClick r:id="rId4"/>
              </a:rPr>
              <a:t>Trends in Augmented Reality Tracking, Interaction and Display: A Review of Ten Years of ISMAR.</a:t>
            </a:r>
            <a:r>
              <a:rPr lang="pt-BR"/>
              <a:t> 2008 7th IEEE/ACM International Symposium on Mixed and Augmented Reality. 2. 193-202. 10.1109/ISMAR.2008.4637362.</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pt-BR"/>
              <a:t>Abdullah M. Al-Ansi, Mohammed Jaboob, Askar Garad, Ahmed Al-Ansi, Analyzing augmented reality (AR) and virtual reality (VR) recent development in education, Social Sciences &amp; Humanities Open, Volume 8, Issue 1, 2023, 100532, ISSN 2590-2911, </a:t>
            </a:r>
            <a:r>
              <a:rPr lang="pt-BR" u="sng">
                <a:solidFill>
                  <a:schemeClr val="hlink"/>
                </a:solidFill>
                <a:hlinkClick r:id="rId5"/>
              </a:rPr>
              <a:t>https://doi.org/10.1016/j.ssaho.2023.100532.</a:t>
            </a:r>
            <a:endParaRPr/>
          </a:p>
        </p:txBody>
      </p:sp>
      <p:sp>
        <p:nvSpPr>
          <p:cNvPr id="332" name="Google Shape;33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33" name="Google Shape;333;p46"/>
          <p:cNvSpPr txBox="1"/>
          <p:nvPr>
            <p:ph idx="1" type="body"/>
          </p:nvPr>
        </p:nvSpPr>
        <p:spPr>
          <a:xfrm>
            <a:off x="4572000" y="1505625"/>
            <a:ext cx="4260300" cy="3076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pt-BR"/>
              <a:t>Adhanom IB, MacNeilage P, Folmer E. </a:t>
            </a:r>
            <a:r>
              <a:rPr lang="pt-BR" u="sng">
                <a:solidFill>
                  <a:schemeClr val="hlink"/>
                </a:solidFill>
                <a:hlinkClick r:id="rId6"/>
              </a:rPr>
              <a:t>Eye Tracking in Virtual Reality: a Broad Review of Applications and Challenges.</a:t>
            </a:r>
            <a:r>
              <a:rPr lang="pt-BR"/>
              <a:t> Virtual Real. 2023 Jun;27(2):1481-1505. doi: 10.1007/s10055-022-00738-z. Epub 2023 Jan 18. PMID: 37621305; PMCID: PMC10449001.</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pt-BR"/>
              <a:t>Lamb Maurice , Brundin Malin , Perez Luque Estela , Billing Erik. Eye-Tracking Beyond Peripersonal Space in Virtual Reality: Validation and Best Practices. Frontiers in Virtual Reality. 3. 2022. </a:t>
            </a:r>
            <a:r>
              <a:rPr lang="pt-BR" u="sng">
                <a:solidFill>
                  <a:schemeClr val="hlink"/>
                </a:solidFill>
                <a:hlinkClick r:id="rId7"/>
              </a:rPr>
              <a:t>https://www.frontiersin.org/journals/virtual-reality/articles/10.3389/frvir.2022.864653. 10.3389/frvir.2022.864653</a:t>
            </a:r>
            <a:r>
              <a:rPr lang="pt-BR"/>
              <a:t>. 2673-4192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idx="1" type="body"/>
          </p:nvPr>
        </p:nvSpPr>
        <p:spPr>
          <a:xfrm>
            <a:off x="311700" y="1505700"/>
            <a:ext cx="4260300" cy="30762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pt-BR"/>
              <a:t>Moreno-Arjonilla, J., López-Ruiz, A., Jiménez-Pérez, J.R. et al. Eye-tracking on virtual reality: a survey. Virtual Reality 28, 38 (2024). </a:t>
            </a:r>
            <a:r>
              <a:rPr lang="pt-BR" u="sng">
                <a:solidFill>
                  <a:schemeClr val="hlink"/>
                </a:solidFill>
                <a:hlinkClick r:id="rId3"/>
              </a:rPr>
              <a:t>https://doi.org/10.1007/s10055-023-00903-y</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pt-BR"/>
              <a:t>Zhou, Feng &amp; Duh, Henry &amp; Billinghurst, Mark. (2008). </a:t>
            </a:r>
            <a:r>
              <a:rPr lang="pt-BR" u="sng">
                <a:solidFill>
                  <a:schemeClr val="hlink"/>
                </a:solidFill>
                <a:hlinkClick r:id="rId4"/>
              </a:rPr>
              <a:t>Trends in Augmented Reality Tracking, Interaction and Display: A Review of Ten Years of ISMAR.</a:t>
            </a:r>
            <a:r>
              <a:rPr lang="pt-BR"/>
              <a:t> 2008 7th IEEE/ACM International Symposium on Mixed and Augmented Reality. 2. 193-202. 10.1109/ISMAR.2008.4637362.</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pt-BR"/>
              <a:t>Abdullah M. Al-Ansi, Mohammed Jaboob, Askar Garad, Ahmed Al-Ansi, Analyzing augmented reality (AR) and virtual reality (VR) recent development in education, Social Sciences &amp; Humanities Open, Volume 8, Issue 1, 2023, 100532, ISSN 2590-2911, </a:t>
            </a:r>
            <a:r>
              <a:rPr lang="pt-BR" u="sng">
                <a:solidFill>
                  <a:schemeClr val="hlink"/>
                </a:solidFill>
                <a:hlinkClick r:id="rId5"/>
              </a:rPr>
              <a:t>https://doi.org/10.1016/j.ssaho.2023.100532.</a:t>
            </a:r>
            <a:endParaRPr/>
          </a:p>
        </p:txBody>
      </p:sp>
      <p:sp>
        <p:nvSpPr>
          <p:cNvPr id="339" name="Google Shape;33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40" name="Google Shape;340;p47"/>
          <p:cNvSpPr txBox="1"/>
          <p:nvPr>
            <p:ph idx="1" type="body"/>
          </p:nvPr>
        </p:nvSpPr>
        <p:spPr>
          <a:xfrm>
            <a:off x="4572000" y="1505625"/>
            <a:ext cx="4260300" cy="3076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pt-BR"/>
              <a:t>Adhanom IB, MacNeilage P, Folmer E. </a:t>
            </a:r>
            <a:r>
              <a:rPr lang="pt-BR" u="sng">
                <a:solidFill>
                  <a:schemeClr val="hlink"/>
                </a:solidFill>
                <a:hlinkClick r:id="rId6"/>
              </a:rPr>
              <a:t>Eye Tracking in Virtual Reality: a Broad Review of Applications and Challenges.</a:t>
            </a:r>
            <a:r>
              <a:rPr lang="pt-BR"/>
              <a:t> Virtual Real. 2023 Jun;27(2):1481-1505. doi: 10.1007/s10055-022-00738-z. Epub 2023 Jan 18. PMID: 37621305; PMCID: PMC10449001.</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pt-BR"/>
              <a:t>Lamb Maurice , Brundin Malin , Perez Luque Estela , Billing Erik. Eye-Tracking Beyond Peripersonal Space in Virtual Reality: Validation and Best Practices. Frontiers in Virtual Reality. 3. 2022. </a:t>
            </a:r>
            <a:r>
              <a:rPr lang="pt-BR" u="sng">
                <a:solidFill>
                  <a:schemeClr val="hlink"/>
                </a:solidFill>
                <a:hlinkClick r:id="rId7"/>
              </a:rPr>
              <a:t>https://www.frontiersin.org/journals/virtual-reality/articles/10.3389/frvir.2022.864653. 10.3389/frvir.2022.864653</a:t>
            </a:r>
            <a:r>
              <a:rPr lang="pt-BR"/>
              <a:t>. 2673-4192</a:t>
            </a:r>
            <a:endParaRPr/>
          </a:p>
        </p:txBody>
      </p:sp>
      <p:sp>
        <p:nvSpPr>
          <p:cNvPr id="341" name="Google Shape;341;p47"/>
          <p:cNvSpPr/>
          <p:nvPr/>
        </p:nvSpPr>
        <p:spPr>
          <a:xfrm>
            <a:off x="0" y="0"/>
            <a:ext cx="9144000" cy="5143500"/>
          </a:xfrm>
          <a:prstGeom prst="rect">
            <a:avLst/>
          </a:prstGeom>
          <a:solidFill>
            <a:srgbClr val="000000">
              <a:alpha val="25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descr="Christopher Hughes (Salford University, UK) gave this lecture at the LEAD ME Summer Training School Warsaw 2021 online. &#10;&#10;Website: https://lead-me-cost.eu/ &#10;Twitter: @COST_CA19142 &#10;Linkedin: https://www.linkedin.com/company/leadme-ca19142 &#10;&#10;This publication is based upon the work from COST Action LEAD ME CA19142, supported by COST (European Cooperation in Science and Technology) and is funded by the Horizon 2020 Framework Programme of the European Union." id="342" name="Google Shape;342;p47" title="Eye Tracking Research in Virtual Reality">
            <a:hlinkClick r:id="rId8"/>
          </p:cNvPr>
          <p:cNvPicPr preferRelativeResize="0"/>
          <p:nvPr/>
        </p:nvPicPr>
        <p:blipFill>
          <a:blip r:embed="rId9">
            <a:alphaModFix/>
          </a:blip>
          <a:stretch>
            <a:fillRect/>
          </a:stretch>
        </p:blipFill>
        <p:spPr>
          <a:xfrm>
            <a:off x="1524000" y="857250"/>
            <a:ext cx="6096000" cy="3429000"/>
          </a:xfrm>
          <a:prstGeom prst="rect">
            <a:avLst/>
          </a:prstGeom>
          <a:noFill/>
          <a:ln>
            <a:noFill/>
          </a:ln>
        </p:spPr>
      </p:pic>
      <p:sp>
        <p:nvSpPr>
          <p:cNvPr id="343" name="Google Shape;343;p47"/>
          <p:cNvSpPr txBox="1"/>
          <p:nvPr/>
        </p:nvSpPr>
        <p:spPr>
          <a:xfrm>
            <a:off x="1143000" y="97625"/>
            <a:ext cx="685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accent3"/>
                </a:solidFill>
                <a:latin typeface="Roboto"/>
                <a:ea typeface="Roboto"/>
                <a:cs typeface="Roboto"/>
                <a:sym typeface="Roboto"/>
              </a:rPr>
              <a:t>Eye Tracking Research in Virtual Reality</a:t>
            </a:r>
            <a:endParaRPr>
              <a:solidFill>
                <a:schemeClr val="accent3"/>
              </a:solidFill>
              <a:latin typeface="Roboto"/>
              <a:ea typeface="Roboto"/>
              <a:cs typeface="Roboto"/>
              <a:sym typeface="Roboto"/>
            </a:endParaRPr>
          </a:p>
          <a:p>
            <a:pPr indent="0" lvl="0" marL="0" rtl="0" algn="l">
              <a:spcBef>
                <a:spcPts val="0"/>
              </a:spcBef>
              <a:spcAft>
                <a:spcPts val="0"/>
              </a:spcAft>
              <a:buNone/>
            </a:pPr>
            <a:r>
              <a:t/>
            </a:r>
            <a:endParaRPr>
              <a:solidFill>
                <a:schemeClr val="accent3"/>
              </a:solidFill>
              <a:latin typeface="Roboto"/>
              <a:ea typeface="Roboto"/>
              <a:cs typeface="Roboto"/>
              <a:sym typeface="Roboto"/>
            </a:endParaRPr>
          </a:p>
        </p:txBody>
      </p:sp>
      <p:sp>
        <p:nvSpPr>
          <p:cNvPr id="344" name="Google Shape;344;p47"/>
          <p:cNvSpPr txBox="1"/>
          <p:nvPr/>
        </p:nvSpPr>
        <p:spPr>
          <a:xfrm>
            <a:off x="1214400" y="419100"/>
            <a:ext cx="67152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1300">
                <a:solidFill>
                  <a:schemeClr val="accent3"/>
                </a:solidFill>
                <a:latin typeface="Roboto"/>
                <a:ea typeface="Roboto"/>
                <a:cs typeface="Roboto"/>
                <a:sym typeface="Roboto"/>
              </a:rPr>
              <a:t>by LEAD-ME COST Action</a:t>
            </a:r>
            <a:endParaRPr sz="1300">
              <a:solidFill>
                <a:schemeClr val="accent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idx="1" type="body"/>
          </p:nvPr>
        </p:nvSpPr>
        <p:spPr>
          <a:xfrm>
            <a:off x="311700" y="2100450"/>
            <a:ext cx="4260300" cy="14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t>Dúvidas?</a:t>
            </a:r>
            <a:endParaRPr sz="3000"/>
          </a:p>
          <a:p>
            <a:pPr indent="0" lvl="0" marL="0" rtl="0" algn="l">
              <a:spcBef>
                <a:spcPts val="1200"/>
              </a:spcBef>
              <a:spcAft>
                <a:spcPts val="1200"/>
              </a:spcAft>
              <a:buNone/>
            </a:pPr>
            <a:r>
              <a:rPr lang="pt-BR" sz="3000"/>
              <a:t>Obrigado : )</a:t>
            </a:r>
            <a:endParaRPr sz="3000"/>
          </a:p>
        </p:txBody>
      </p:sp>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51" name="Google Shape;351;p48"/>
          <p:cNvPicPr preferRelativeResize="0"/>
          <p:nvPr/>
        </p:nvPicPr>
        <p:blipFill rotWithShape="1">
          <a:blip r:embed="rId3">
            <a:alphaModFix/>
          </a:blip>
          <a:srcRect b="12495" l="0" r="0" t="12502"/>
          <a:stretch/>
        </p:blipFill>
        <p:spPr>
          <a:xfrm>
            <a:off x="3712350" y="786712"/>
            <a:ext cx="4760099" cy="357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pt-BR"/>
              <a:t>Introdução</a:t>
            </a:r>
            <a:endParaRPr/>
          </a:p>
        </p:txBody>
      </p:sp>
      <p:sp>
        <p:nvSpPr>
          <p:cNvPr id="89" name="Google Shape;89;p1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t>Definição de Realidade Virtual (RV)</a:t>
            </a:r>
            <a:endParaRPr b="1"/>
          </a:p>
          <a:p>
            <a:pPr indent="-311150" lvl="0" marL="457200" rtl="0" algn="l">
              <a:spcBef>
                <a:spcPts val="1200"/>
              </a:spcBef>
              <a:spcAft>
                <a:spcPts val="0"/>
              </a:spcAft>
              <a:buSzPts val="1300"/>
              <a:buChar char="-"/>
            </a:pPr>
            <a:r>
              <a:rPr lang="pt-BR"/>
              <a:t>Simulação</a:t>
            </a:r>
            <a:r>
              <a:rPr lang="pt-BR"/>
              <a:t> gerada por computador de ambiente 3D</a:t>
            </a:r>
            <a:endParaRPr/>
          </a:p>
          <a:p>
            <a:pPr indent="-311150" lvl="0" marL="457200" rtl="0" algn="l">
              <a:spcBef>
                <a:spcPts val="0"/>
              </a:spcBef>
              <a:spcAft>
                <a:spcPts val="0"/>
              </a:spcAft>
              <a:buSzPts val="1300"/>
              <a:buChar char="-"/>
            </a:pPr>
            <a:r>
              <a:rPr lang="pt-BR"/>
              <a:t>Requerem equipamentos extras</a:t>
            </a:r>
            <a:endParaRPr/>
          </a:p>
          <a:p>
            <a:pPr indent="-298450" lvl="1" marL="914400" rtl="0" algn="l">
              <a:spcBef>
                <a:spcPts val="0"/>
              </a:spcBef>
              <a:spcAft>
                <a:spcPts val="0"/>
              </a:spcAft>
              <a:buSzPts val="1100"/>
              <a:buChar char="-"/>
            </a:pPr>
            <a:r>
              <a:rPr lang="pt-BR"/>
              <a:t>HMD (Head-Mounted Displays)</a:t>
            </a:r>
            <a:endParaRPr/>
          </a:p>
          <a:p>
            <a:pPr indent="-298450" lvl="1" marL="914400" rtl="0" algn="l">
              <a:spcBef>
                <a:spcPts val="0"/>
              </a:spcBef>
              <a:spcAft>
                <a:spcPts val="0"/>
              </a:spcAft>
              <a:buSzPts val="1100"/>
              <a:buChar char="-"/>
            </a:pPr>
            <a:r>
              <a:rPr lang="pt-BR"/>
              <a:t>Controladores</a:t>
            </a:r>
            <a:endParaRPr/>
          </a:p>
        </p:txBody>
      </p:sp>
      <p:sp>
        <p:nvSpPr>
          <p:cNvPr id="90" name="Google Shape;90;p1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pt-BR"/>
              <a:t>Sistemas Imersivos de RV x Não Imersivos</a:t>
            </a:r>
            <a:endParaRPr b="1"/>
          </a:p>
          <a:p>
            <a:pPr indent="0" lvl="0" marL="0" rtl="0" algn="l">
              <a:lnSpc>
                <a:spcPct val="100000"/>
              </a:lnSpc>
              <a:spcBef>
                <a:spcPts val="1200"/>
              </a:spcBef>
              <a:spcAft>
                <a:spcPts val="1200"/>
              </a:spcAft>
              <a:buNone/>
            </a:pPr>
            <a:r>
              <a:rPr lang="pt-BR"/>
              <a:t>Sistemas não imersivos normalmente são obtidos por meio de um computador e não obstruem a vista do usuário, mas uma experiência sub-par. O paper foca em sistemas imersivos, um exemplo conhecido citado foi o jogo Beat Saber.</a:t>
            </a:r>
            <a:endParaRPr/>
          </a:p>
        </p:txBody>
      </p:sp>
      <p:sp>
        <p:nvSpPr>
          <p:cNvPr id="91" name="Google Shape;9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descr="File:Vive pre.jpeg - Wikipedia" id="92" name="Google Shape;92;p16"/>
          <p:cNvPicPr preferRelativeResize="0"/>
          <p:nvPr/>
        </p:nvPicPr>
        <p:blipFill>
          <a:blip r:embed="rId3">
            <a:alphaModFix/>
          </a:blip>
          <a:stretch>
            <a:fillRect/>
          </a:stretch>
        </p:blipFill>
        <p:spPr>
          <a:xfrm>
            <a:off x="859400" y="3086087"/>
            <a:ext cx="2603274" cy="1728727"/>
          </a:xfrm>
          <a:prstGeom prst="rect">
            <a:avLst/>
          </a:prstGeom>
          <a:noFill/>
          <a:ln>
            <a:noFill/>
          </a:ln>
        </p:spPr>
      </p:pic>
      <p:pic>
        <p:nvPicPr>
          <p:cNvPr descr="a man in a black shirt is playing a game with a score of 4 (Fornecido por Tenor)" id="93" name="Google Shape;93;p16"/>
          <p:cNvPicPr preferRelativeResize="0"/>
          <p:nvPr/>
        </p:nvPicPr>
        <p:blipFill>
          <a:blip r:embed="rId4">
            <a:alphaModFix/>
          </a:blip>
          <a:stretch>
            <a:fillRect/>
          </a:stretch>
        </p:blipFill>
        <p:spPr>
          <a:xfrm>
            <a:off x="5366688" y="3001875"/>
            <a:ext cx="2931325" cy="181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3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Realidade Aumentada (AR)</a:t>
            </a:r>
            <a:endParaRPr/>
          </a:p>
        </p:txBody>
      </p:sp>
      <p:sp>
        <p:nvSpPr>
          <p:cNvPr id="99" name="Google Shape;99;p17"/>
          <p:cNvSpPr txBox="1"/>
          <p:nvPr>
            <p:ph idx="1" type="subTitle"/>
          </p:nvPr>
        </p:nvSpPr>
        <p:spPr>
          <a:xfrm>
            <a:off x="304800" y="1955000"/>
            <a:ext cx="3704400" cy="1666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pt-BR"/>
              <a:t>Versão “aprimorada” da realidade, sobrepõe informações digitais sobre o mundo real.</a:t>
            </a:r>
            <a:endParaRPr/>
          </a:p>
          <a:p>
            <a:pPr indent="-314960" lvl="0" marL="457200" rtl="0" algn="l">
              <a:spcBef>
                <a:spcPts val="0"/>
              </a:spcBef>
              <a:spcAft>
                <a:spcPts val="0"/>
              </a:spcAft>
              <a:buSzPct val="100000"/>
              <a:buChar char="-"/>
            </a:pPr>
            <a:r>
              <a:rPr lang="pt-BR"/>
              <a:t>Filtros do Snapchat</a:t>
            </a:r>
            <a:endParaRPr/>
          </a:p>
          <a:p>
            <a:pPr indent="-314960" lvl="0" marL="457200" rtl="0" algn="l">
              <a:spcBef>
                <a:spcPts val="0"/>
              </a:spcBef>
              <a:spcAft>
                <a:spcPts val="0"/>
              </a:spcAft>
              <a:buSzPct val="100000"/>
              <a:buChar char="-"/>
            </a:pPr>
            <a:r>
              <a:rPr lang="pt-BR"/>
              <a:t>Pokemon GO</a:t>
            </a:r>
            <a:endParaRPr/>
          </a:p>
          <a:p>
            <a:pPr indent="0" lvl="0" marL="0" rtl="0" algn="l">
              <a:spcBef>
                <a:spcPts val="0"/>
              </a:spcBef>
              <a:spcAft>
                <a:spcPts val="0"/>
              </a:spcAft>
              <a:buNone/>
            </a:pPr>
            <a:r>
              <a:rPr lang="pt-BR"/>
              <a:t>Pode ser construtiva ou destrutiva, isto é, acrescentar algo no mundo ou ocultar.</a:t>
            </a:r>
            <a:endParaRPr/>
          </a:p>
          <a:p>
            <a:pPr indent="0" lvl="0" marL="0" rtl="0" algn="l">
              <a:spcBef>
                <a:spcPts val="0"/>
              </a:spcBef>
              <a:spcAft>
                <a:spcPts val="0"/>
              </a:spcAft>
              <a:buNone/>
            </a:pPr>
            <a:r>
              <a:rPr lang="pt-BR"/>
              <a:t>É interativo em tempo real; mais “responsivo”.</a:t>
            </a:r>
            <a:endParaRPr/>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descr="PW - Pokemon Go | Pokemon Go located by the James River at P… | Flickr" id="101" name="Google Shape;101;p17"/>
          <p:cNvPicPr preferRelativeResize="0"/>
          <p:nvPr/>
        </p:nvPicPr>
        <p:blipFill>
          <a:blip r:embed="rId3">
            <a:alphaModFix/>
          </a:blip>
          <a:stretch>
            <a:fillRect/>
          </a:stretch>
        </p:blipFill>
        <p:spPr>
          <a:xfrm>
            <a:off x="5750675" y="152400"/>
            <a:ext cx="2721769"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VR x AR e Deep Learning</a:t>
            </a:r>
            <a:endParaRPr/>
          </a:p>
        </p:txBody>
      </p:sp>
      <p:sp>
        <p:nvSpPr>
          <p:cNvPr id="107" name="Google Shape;10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08" name="Google Shape;108;p18"/>
          <p:cNvSpPr txBox="1"/>
          <p:nvPr/>
        </p:nvSpPr>
        <p:spPr>
          <a:xfrm>
            <a:off x="4572000" y="1728775"/>
            <a:ext cx="39006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pt-BR" sz="1300">
                <a:solidFill>
                  <a:schemeClr val="dk2"/>
                </a:solidFill>
                <a:latin typeface="Roboto"/>
                <a:ea typeface="Roboto"/>
                <a:cs typeface="Roboto"/>
                <a:sym typeface="Roboto"/>
              </a:rPr>
              <a:t>Deep Learning: Métodos de aprendizado de representação com múltiplos níveis de abstração.</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pt-BR" sz="1300">
                <a:solidFill>
                  <a:schemeClr val="dk2"/>
                </a:solidFill>
                <a:latin typeface="Roboto"/>
                <a:ea typeface="Roboto"/>
                <a:cs typeface="Roboto"/>
                <a:sym typeface="Roboto"/>
              </a:rPr>
              <a:t>Redes Neurais Convolucionais (CNNs): Superam o desempenho humano em tarefas de visão, como classificação.</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pt-BR" sz="1300">
                <a:solidFill>
                  <a:schemeClr val="dk2"/>
                </a:solidFill>
                <a:latin typeface="Roboto"/>
                <a:ea typeface="Roboto"/>
                <a:cs typeface="Roboto"/>
                <a:sym typeface="Roboto"/>
              </a:rPr>
              <a:t>Aplicação em VR/AR: Melhora o rastreamento ocular, um elemento essencial para VR/AR.</a:t>
            </a:r>
            <a:endParaRPr sz="1300">
              <a:solidFill>
                <a:schemeClr val="dk2"/>
              </a:solidFill>
              <a:latin typeface="Roboto"/>
              <a:ea typeface="Roboto"/>
              <a:cs typeface="Roboto"/>
              <a:sym typeface="Roboto"/>
            </a:endParaRPr>
          </a:p>
        </p:txBody>
      </p:sp>
      <p:sp>
        <p:nvSpPr>
          <p:cNvPr id="109" name="Google Shape;109;p18"/>
          <p:cNvSpPr txBox="1"/>
          <p:nvPr/>
        </p:nvSpPr>
        <p:spPr>
          <a:xfrm>
            <a:off x="311725" y="1728775"/>
            <a:ext cx="39006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pt-BR" sz="1300">
                <a:solidFill>
                  <a:schemeClr val="dk2"/>
                </a:solidFill>
                <a:latin typeface="Roboto"/>
                <a:ea typeface="Roboto"/>
                <a:cs typeface="Roboto"/>
                <a:sym typeface="Roboto"/>
              </a:rPr>
              <a:t>AR: Adiciona elementos digitais ao mundo real visíveis com dispositivos como smartphones.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pt-BR" sz="1300">
                <a:solidFill>
                  <a:schemeClr val="dk2"/>
                </a:solidFill>
                <a:latin typeface="Roboto"/>
                <a:ea typeface="Roboto"/>
                <a:cs typeface="Roboto"/>
                <a:sym typeface="Roboto"/>
              </a:rPr>
              <a:t>VR: Cria um mundo virtual imersivo, normalmente ocultando o mundo real.</a:t>
            </a:r>
            <a:endParaRPr sz="13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2. Método</a:t>
            </a:r>
            <a:endParaRPr/>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16" name="Google Shape;116;p19"/>
          <p:cNvSpPr txBox="1"/>
          <p:nvPr>
            <p:ph idx="1" type="body"/>
          </p:nvPr>
        </p:nvSpPr>
        <p:spPr>
          <a:xfrm>
            <a:off x="311700" y="1505700"/>
            <a:ext cx="26082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t>Objetivo do Método:</a:t>
            </a:r>
            <a:endParaRPr b="1"/>
          </a:p>
          <a:p>
            <a:pPr indent="0" lvl="0" marL="0" rtl="0" algn="l">
              <a:spcBef>
                <a:spcPts val="1200"/>
              </a:spcBef>
              <a:spcAft>
                <a:spcPts val="0"/>
              </a:spcAft>
              <a:buNone/>
            </a:pPr>
            <a:r>
              <a:t/>
            </a:r>
            <a:endParaRPr/>
          </a:p>
          <a:p>
            <a:pPr indent="0" lvl="0" marL="0" rtl="0" algn="l">
              <a:spcBef>
                <a:spcPts val="1200"/>
              </a:spcBef>
              <a:spcAft>
                <a:spcPts val="1200"/>
              </a:spcAft>
              <a:buNone/>
            </a:pPr>
            <a:r>
              <a:rPr lang="pt-BR"/>
              <a:t>Revisar artigos publicados em conferências e workshops especializados em rastreamento ocular (eye tracking) no contexto de Realidade Virtual (VR) e Realidade Aumentada (AR).</a:t>
            </a:r>
            <a:endParaRPr/>
          </a:p>
        </p:txBody>
      </p:sp>
      <p:sp>
        <p:nvSpPr>
          <p:cNvPr id="117" name="Google Shape;117;p19"/>
          <p:cNvSpPr txBox="1"/>
          <p:nvPr>
            <p:ph idx="2" type="body"/>
          </p:nvPr>
        </p:nvSpPr>
        <p:spPr>
          <a:xfrm>
            <a:off x="6224000" y="1505700"/>
            <a:ext cx="2608200" cy="3076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pt-BR"/>
              <a:t>Critérios de Seleção de Artigos:</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lang="pt-BR"/>
              <a:t>Pesquisa de artigos com as palavras-chave: "Virtual Reality", "Augmented Reality" e "Eye Tracking".</a:t>
            </a:r>
            <a:endParaRPr/>
          </a:p>
          <a:p>
            <a:pPr indent="0" lvl="0" marL="0" rtl="0" algn="l">
              <a:spcBef>
                <a:spcPts val="1200"/>
              </a:spcBef>
              <a:spcAft>
                <a:spcPts val="0"/>
              </a:spcAft>
              <a:buNone/>
            </a:pPr>
            <a:r>
              <a:rPr lang="pt-BR"/>
              <a:t>Artigos publicados nos últimos 3 anos foram pré-selecionados.</a:t>
            </a:r>
            <a:endParaRPr/>
          </a:p>
          <a:p>
            <a:pPr indent="0" lvl="0" marL="0" rtl="0" algn="l">
              <a:spcBef>
                <a:spcPts val="1200"/>
              </a:spcBef>
              <a:spcAft>
                <a:spcPts val="0"/>
              </a:spcAft>
              <a:buNone/>
            </a:pPr>
            <a:r>
              <a:rPr lang="pt-BR"/>
              <a:t>Triagem mais refinada focou em trabalhos relacionados a:</a:t>
            </a:r>
            <a:endParaRPr/>
          </a:p>
          <a:p>
            <a:pPr indent="0" lvl="0" marL="0" rtl="0" algn="l">
              <a:spcBef>
                <a:spcPts val="1200"/>
              </a:spcBef>
              <a:spcAft>
                <a:spcPts val="0"/>
              </a:spcAft>
              <a:buNone/>
            </a:pPr>
            <a:r>
              <a:rPr lang="pt-BR"/>
              <a:t>Deep Learning</a:t>
            </a:r>
            <a:endParaRPr/>
          </a:p>
          <a:p>
            <a:pPr indent="0" lvl="0" marL="0" rtl="0" algn="l">
              <a:spcBef>
                <a:spcPts val="1200"/>
              </a:spcBef>
              <a:spcAft>
                <a:spcPts val="0"/>
              </a:spcAft>
              <a:buNone/>
            </a:pPr>
            <a:r>
              <a:rPr lang="pt-BR"/>
              <a:t>Aprendizado colaborativo</a:t>
            </a:r>
            <a:endParaRPr/>
          </a:p>
          <a:p>
            <a:pPr indent="0" lvl="0" marL="0" rtl="0" algn="l">
              <a:spcBef>
                <a:spcPts val="1200"/>
              </a:spcBef>
              <a:spcAft>
                <a:spcPts val="1200"/>
              </a:spcAft>
              <a:buNone/>
            </a:pPr>
            <a:r>
              <a:rPr lang="pt-BR"/>
              <a:t>Multimodalidade</a:t>
            </a:r>
            <a:endParaRPr b="1"/>
          </a:p>
        </p:txBody>
      </p:sp>
      <p:sp>
        <p:nvSpPr>
          <p:cNvPr id="118" name="Google Shape;118;p19"/>
          <p:cNvSpPr txBox="1"/>
          <p:nvPr>
            <p:ph idx="2" type="body"/>
          </p:nvPr>
        </p:nvSpPr>
        <p:spPr>
          <a:xfrm>
            <a:off x="3267850" y="1505700"/>
            <a:ext cx="2608200" cy="307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pt-BR"/>
              <a:t>Fontes Principais de Pesquisa:</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pt-BR"/>
              <a:t>ERTA 2019 (incluindo eventos co-localizados e workshops):</a:t>
            </a:r>
            <a:endParaRPr/>
          </a:p>
          <a:p>
            <a:pPr indent="0" lvl="0" marL="0" rtl="0" algn="l">
              <a:spcBef>
                <a:spcPts val="1200"/>
              </a:spcBef>
              <a:spcAft>
                <a:spcPts val="0"/>
              </a:spcAft>
              <a:buNone/>
            </a:pPr>
            <a:r>
              <a:rPr lang="pt-BR"/>
              <a:t>COGAIN (Communication by Gaze Interaction)</a:t>
            </a:r>
            <a:endParaRPr/>
          </a:p>
          <a:p>
            <a:pPr indent="0" lvl="0" marL="0" rtl="0" algn="l">
              <a:spcBef>
                <a:spcPts val="1200"/>
              </a:spcBef>
              <a:spcAft>
                <a:spcPts val="0"/>
              </a:spcAft>
              <a:buNone/>
            </a:pPr>
            <a:r>
              <a:rPr lang="pt-BR"/>
              <a:t>ET4S (Eye Tracking For Spatial Research)</a:t>
            </a:r>
            <a:endParaRPr/>
          </a:p>
          <a:p>
            <a:pPr indent="0" lvl="0" marL="0" rtl="0" algn="l">
              <a:spcBef>
                <a:spcPts val="1200"/>
              </a:spcBef>
              <a:spcAft>
                <a:spcPts val="0"/>
              </a:spcAft>
              <a:buNone/>
            </a:pPr>
            <a:r>
              <a:rPr lang="pt-BR"/>
              <a:t>ETVIS (Eye Tracking And Visualization)</a:t>
            </a:r>
            <a:endParaRPr/>
          </a:p>
          <a:p>
            <a:pPr indent="0" lvl="0" marL="0" rtl="0" algn="l">
              <a:spcBef>
                <a:spcPts val="1200"/>
              </a:spcBef>
              <a:spcAft>
                <a:spcPts val="1200"/>
              </a:spcAft>
              <a:buNone/>
            </a:pPr>
            <a:r>
              <a:rPr lang="pt-BR"/>
              <a:t>ETWEB (Eye Tracking For The Web)</a:t>
            </a:r>
            <a:endParaRPr/>
          </a:p>
        </p:txBody>
      </p:sp>
      <p:sp>
        <p:nvSpPr>
          <p:cNvPr id="119" name="Google Shape;119;p19"/>
          <p:cNvSpPr txBox="1"/>
          <p:nvPr/>
        </p:nvSpPr>
        <p:spPr>
          <a:xfrm>
            <a:off x="311700" y="4690675"/>
            <a:ext cx="852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2"/>
                </a:solidFill>
                <a:latin typeface="Roboto"/>
                <a:ea typeface="Roboto"/>
                <a:cs typeface="Roboto"/>
                <a:sym typeface="Roboto"/>
              </a:rPr>
              <a:t>Bases de Dados Utilizadas: Google Scholar, Web of Knowledge, Scopus, ACM Digital Library, IEEE Xplore Digital Library</a:t>
            </a:r>
            <a:endParaRPr sz="10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675" y="798600"/>
            <a:ext cx="60867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3. Tendências de Pesquisa e Direções Futuras</a:t>
            </a:r>
            <a:endParaRPr/>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3.1 Atenção Visual</a:t>
            </a:r>
            <a:endParaRPr/>
          </a:p>
        </p:txBody>
      </p:sp>
      <p:sp>
        <p:nvSpPr>
          <p:cNvPr id="131" name="Google Shape;13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